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23296" y="1461261"/>
            <a:ext cx="3945407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2970" y="1461261"/>
            <a:ext cx="3566058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9888" y="2203665"/>
            <a:ext cx="5969000" cy="3451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5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36.png"/><Relationship Id="rId4" Type="http://schemas.openxmlformats.org/officeDocument/2006/relationships/image" Target="../media/image37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42.png"/><Relationship Id="rId4" Type="http://schemas.openxmlformats.org/officeDocument/2006/relationships/image" Target="../media/image3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20582" y="2073452"/>
            <a:ext cx="795083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电磁感应现象及应用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（第一课时</a:t>
            </a:r>
            <a:r>
              <a:rPr dirty="0" sz="3200" spc="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32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80046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4126865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主讲人：董立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芳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校：北京市第一六一中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4700" y="201385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02635" y="174345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0755" y="196748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83950" y="1420825"/>
            <a:ext cx="2311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划时代的发现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43465" y="2795485"/>
            <a:ext cx="520700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09600">
              <a:lnSpc>
                <a:spcPct val="15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电磁感应的发现使人们对电与磁内 在联系的认识更加深入，宣告了电磁学 作为一门统一学科的诞生。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352" y="1621028"/>
            <a:ext cx="6443345" cy="3606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2270" marR="361315">
              <a:lnSpc>
                <a:spcPct val="150000"/>
              </a:lnSpc>
              <a:spcBef>
                <a:spcPts val="100"/>
              </a:spcBef>
            </a:pPr>
            <a:r>
              <a:rPr dirty="0" sz="2800">
                <a:latin typeface="华文楷体"/>
                <a:cs typeface="华文楷体"/>
              </a:rPr>
              <a:t>“磁生电”是一种在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变化</a:t>
            </a:r>
            <a:r>
              <a:rPr dirty="0" sz="2800">
                <a:solidFill>
                  <a:srgbClr val="FF0000"/>
                </a:solidFill>
                <a:latin typeface="华文楷体"/>
                <a:cs typeface="华文楷体"/>
              </a:rPr>
              <a:t>、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运动</a:t>
            </a:r>
            <a:r>
              <a:rPr dirty="0" sz="2800">
                <a:latin typeface="华文楷体"/>
                <a:cs typeface="华文楷体"/>
              </a:rPr>
              <a:t>的</a:t>
            </a:r>
            <a:r>
              <a:rPr dirty="0" sz="2800" spc="-5">
                <a:latin typeface="华文楷体"/>
                <a:cs typeface="华文楷体"/>
              </a:rPr>
              <a:t>过 </a:t>
            </a:r>
            <a:r>
              <a:rPr dirty="0" sz="2800">
                <a:latin typeface="华文楷体"/>
                <a:cs typeface="华文楷体"/>
              </a:rPr>
              <a:t>程中才能出现的效应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问题</a:t>
            </a:r>
            <a:r>
              <a:rPr dirty="0" sz="2800" spc="-10" b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  <a:p>
            <a:pPr marL="382270" marR="5080">
              <a:lnSpc>
                <a:spcPct val="150000"/>
              </a:lnSpc>
              <a:spcBef>
                <a:spcPts val="290"/>
              </a:spcBef>
            </a:pPr>
            <a:r>
              <a:rPr dirty="0" sz="2800">
                <a:latin typeface="华文楷体"/>
                <a:cs typeface="华文楷体"/>
              </a:rPr>
              <a:t>与磁场相关的哪个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物理量</a:t>
            </a:r>
            <a:r>
              <a:rPr dirty="0" sz="2800">
                <a:latin typeface="华文楷体"/>
                <a:cs typeface="华文楷体"/>
              </a:rPr>
              <a:t>发生了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变化</a:t>
            </a:r>
            <a:r>
              <a:rPr dirty="0" sz="2800" spc="-5">
                <a:latin typeface="华文楷体"/>
                <a:cs typeface="华文楷体"/>
              </a:rPr>
              <a:t>， </a:t>
            </a:r>
            <a:r>
              <a:rPr dirty="0" sz="2800">
                <a:latin typeface="华文楷体"/>
                <a:cs typeface="华文楷体"/>
              </a:rPr>
              <a:t>才能出现这种效应呢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1515" y="2564892"/>
            <a:ext cx="4860036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55520" y="2840735"/>
            <a:ext cx="2642616" cy="2138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2084" y="1889213"/>
            <a:ext cx="581850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实验：</a:t>
            </a:r>
            <a:r>
              <a:rPr dirty="0" sz="2400">
                <a:latin typeface="华文楷体"/>
                <a:cs typeface="华文楷体"/>
              </a:rPr>
              <a:t>闭合电路的一部分导体在磁场中运动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0173" y="2172658"/>
            <a:ext cx="3378200" cy="342709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154940">
              <a:lnSpc>
                <a:spcPct val="145400"/>
              </a:lnSpc>
              <a:spcBef>
                <a:spcPts val="345"/>
              </a:spcBef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结论：</a:t>
            </a:r>
            <a:r>
              <a:rPr dirty="0" sz="2400">
                <a:latin typeface="华文楷体"/>
                <a:cs typeface="华文楷体"/>
              </a:rPr>
              <a:t>只有切割磁感线 时才产</a:t>
            </a:r>
            <a:r>
              <a:rPr dirty="0" sz="2400" spc="-5">
                <a:latin typeface="华文楷体"/>
                <a:cs typeface="华文楷体"/>
              </a:rPr>
              <a:t>生</a:t>
            </a:r>
            <a:r>
              <a:rPr dirty="0" sz="2400">
                <a:latin typeface="华文楷体"/>
                <a:cs typeface="华文楷体"/>
              </a:rPr>
              <a:t>感应电流！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 marR="5080">
              <a:lnSpc>
                <a:spcPct val="147700"/>
              </a:lnSpc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>
                <a:latin typeface="华文楷体"/>
                <a:cs typeface="华文楷体"/>
              </a:rPr>
              <a:t>切割磁感线运动 对</a:t>
            </a:r>
            <a:r>
              <a:rPr dirty="0" sz="2400" spc="-5">
                <a:latin typeface="华文楷体"/>
                <a:cs typeface="华文楷体"/>
              </a:rPr>
              <a:t>应</a:t>
            </a:r>
            <a:r>
              <a:rPr dirty="0" sz="2400">
                <a:latin typeface="华文楷体"/>
                <a:cs typeface="华文楷体"/>
              </a:rPr>
              <a:t>着与磁场相关的哪个 物理量发生</a:t>
            </a:r>
            <a:r>
              <a:rPr dirty="0" sz="2400" spc="-5">
                <a:latin typeface="华文楷体"/>
                <a:cs typeface="华文楷体"/>
              </a:rPr>
              <a:t>了</a:t>
            </a:r>
            <a:r>
              <a:rPr dirty="0" sz="2400">
                <a:latin typeface="华文楷体"/>
                <a:cs typeface="华文楷体"/>
              </a:rPr>
              <a:t>变化？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4455" y="2878835"/>
            <a:ext cx="3403092" cy="2252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71557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8960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8603" y="198272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55807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584" y="2726435"/>
            <a:ext cx="3131819" cy="2775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15690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3511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51632" y="19827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8" y="0"/>
                </a:lnTo>
                <a:lnTo>
                  <a:pt x="246888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99940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7" name="object 7"/>
          <p:cNvSpPr/>
          <p:nvPr/>
        </p:nvSpPr>
        <p:spPr>
          <a:xfrm>
            <a:off x="2042160" y="2927604"/>
            <a:ext cx="3578352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7867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44723" y="1758695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44367" y="19827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2117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03157" y="3676954"/>
            <a:ext cx="307721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>
                <a:latin typeface="华文楷体"/>
                <a:cs typeface="华文楷体"/>
              </a:rPr>
              <a:t>感应电流的产生 是否与</a:t>
            </a: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磁通量的变化</a:t>
            </a:r>
            <a:r>
              <a:rPr dirty="0" sz="2400">
                <a:latin typeface="华文楷体"/>
                <a:cs typeface="华文楷体"/>
              </a:rPr>
              <a:t>有 关呢？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6258" y="2999460"/>
            <a:ext cx="2468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0000"/>
                </a:solidFill>
                <a:latin typeface="华文楷体"/>
                <a:cs typeface="华文楷体"/>
              </a:rPr>
              <a:t>磁通量发生了变</a:t>
            </a:r>
            <a:r>
              <a:rPr dirty="0" sz="2400" spc="-5" b="1">
                <a:solidFill>
                  <a:srgbClr val="FF0000"/>
                </a:solidFill>
                <a:latin typeface="华文楷体"/>
                <a:cs typeface="华文楷体"/>
              </a:rPr>
              <a:t>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9320" y="2726435"/>
            <a:ext cx="3131820" cy="2775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41564" y="3233927"/>
            <a:ext cx="0" cy="1668780"/>
          </a:xfrm>
          <a:custGeom>
            <a:avLst/>
            <a:gdLst/>
            <a:ahLst/>
            <a:cxnLst/>
            <a:rect l="l" t="t" r="r" b="b"/>
            <a:pathLst>
              <a:path w="0" h="1668779">
                <a:moveTo>
                  <a:pt x="0" y="0"/>
                </a:moveTo>
                <a:lnTo>
                  <a:pt x="0" y="1668780"/>
                </a:lnTo>
              </a:path>
            </a:pathLst>
          </a:custGeom>
          <a:ln w="76200">
            <a:solidFill>
              <a:srgbClr val="EADE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96517" y="3227120"/>
            <a:ext cx="88900" cy="1681480"/>
          </a:xfrm>
          <a:custGeom>
            <a:avLst/>
            <a:gdLst/>
            <a:ahLst/>
            <a:cxnLst/>
            <a:rect l="l" t="t" r="r" b="b"/>
            <a:pathLst>
              <a:path w="88900" h="1681479">
                <a:moveTo>
                  <a:pt x="88900" y="1681429"/>
                </a:moveTo>
                <a:lnTo>
                  <a:pt x="0" y="1681429"/>
                </a:lnTo>
                <a:lnTo>
                  <a:pt x="0" y="0"/>
                </a:lnTo>
                <a:lnTo>
                  <a:pt x="88900" y="0"/>
                </a:lnTo>
                <a:lnTo>
                  <a:pt x="88900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668729"/>
                </a:lnTo>
                <a:lnTo>
                  <a:pt x="6350" y="1668729"/>
                </a:lnTo>
                <a:lnTo>
                  <a:pt x="12700" y="1675079"/>
                </a:lnTo>
                <a:lnTo>
                  <a:pt x="88900" y="1675079"/>
                </a:lnTo>
                <a:lnTo>
                  <a:pt x="88900" y="1681429"/>
                </a:lnTo>
                <a:close/>
              </a:path>
              <a:path w="88900" h="1681479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88900" h="1681479">
                <a:moveTo>
                  <a:pt x="76200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76200" y="6349"/>
                </a:lnTo>
                <a:lnTo>
                  <a:pt x="76200" y="12699"/>
                </a:lnTo>
                <a:close/>
              </a:path>
              <a:path w="88900" h="1681479">
                <a:moveTo>
                  <a:pt x="76200" y="1675079"/>
                </a:moveTo>
                <a:lnTo>
                  <a:pt x="76200" y="6349"/>
                </a:lnTo>
                <a:lnTo>
                  <a:pt x="82550" y="12699"/>
                </a:lnTo>
                <a:lnTo>
                  <a:pt x="88900" y="12699"/>
                </a:lnTo>
                <a:lnTo>
                  <a:pt x="88900" y="1668729"/>
                </a:lnTo>
                <a:lnTo>
                  <a:pt x="82550" y="1668729"/>
                </a:lnTo>
                <a:lnTo>
                  <a:pt x="76200" y="1675079"/>
                </a:lnTo>
                <a:close/>
              </a:path>
              <a:path w="88900" h="1681479">
                <a:moveTo>
                  <a:pt x="88900" y="12699"/>
                </a:moveTo>
                <a:lnTo>
                  <a:pt x="82550" y="12699"/>
                </a:lnTo>
                <a:lnTo>
                  <a:pt x="76200" y="6349"/>
                </a:lnTo>
                <a:lnTo>
                  <a:pt x="88900" y="6349"/>
                </a:lnTo>
                <a:lnTo>
                  <a:pt x="88900" y="12699"/>
                </a:lnTo>
                <a:close/>
              </a:path>
              <a:path w="88900" h="1681479">
                <a:moveTo>
                  <a:pt x="12700" y="1675079"/>
                </a:moveTo>
                <a:lnTo>
                  <a:pt x="6350" y="1668729"/>
                </a:lnTo>
                <a:lnTo>
                  <a:pt x="12700" y="1668729"/>
                </a:lnTo>
                <a:lnTo>
                  <a:pt x="12700" y="1675079"/>
                </a:lnTo>
                <a:close/>
              </a:path>
              <a:path w="88900" h="1681479">
                <a:moveTo>
                  <a:pt x="76200" y="1675079"/>
                </a:moveTo>
                <a:lnTo>
                  <a:pt x="12700" y="1675079"/>
                </a:lnTo>
                <a:lnTo>
                  <a:pt x="12700" y="1668729"/>
                </a:lnTo>
                <a:lnTo>
                  <a:pt x="76200" y="1668729"/>
                </a:lnTo>
                <a:lnTo>
                  <a:pt x="76200" y="1675079"/>
                </a:lnTo>
                <a:close/>
              </a:path>
              <a:path w="88900" h="1681479">
                <a:moveTo>
                  <a:pt x="88900" y="1675079"/>
                </a:moveTo>
                <a:lnTo>
                  <a:pt x="76200" y="1675079"/>
                </a:lnTo>
                <a:lnTo>
                  <a:pt x="82550" y="1668729"/>
                </a:lnTo>
                <a:lnTo>
                  <a:pt x="88900" y="1668729"/>
                </a:lnTo>
                <a:lnTo>
                  <a:pt x="88900" y="167507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854607" y="4966906"/>
            <a:ext cx="1644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859953" y="2921050"/>
            <a:ext cx="15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 i="1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7507" y="3935691"/>
            <a:ext cx="12363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Φ </a:t>
            </a:r>
            <a:r>
              <a:rPr dirty="0" sz="2800" spc="-5">
                <a:latin typeface="Times New Roman"/>
                <a:cs typeface="Times New Roman"/>
              </a:rPr>
              <a:t>= </a:t>
            </a:r>
            <a:r>
              <a:rPr dirty="0" sz="2800" spc="-5" i="1">
                <a:latin typeface="Times New Roman"/>
                <a:cs typeface="Times New Roman"/>
              </a:rPr>
              <a:t>B</a:t>
            </a:r>
            <a:r>
              <a:rPr dirty="0" sz="2800" spc="-75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S′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55392" y="1444752"/>
            <a:ext cx="2900172" cy="2330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08776" y="1469136"/>
            <a:ext cx="2938272" cy="2281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79495" y="3997045"/>
            <a:ext cx="115824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i="1">
                <a:latin typeface="Times New Roman"/>
                <a:cs typeface="Times New Roman"/>
              </a:rPr>
              <a:t>Φ </a:t>
            </a:r>
            <a:r>
              <a:rPr dirty="0" sz="2800" spc="-5">
                <a:latin typeface="Times New Roman"/>
                <a:cs typeface="Times New Roman"/>
              </a:rPr>
              <a:t>= </a:t>
            </a:r>
            <a:r>
              <a:rPr dirty="0" sz="2800" spc="-5" i="1">
                <a:latin typeface="Times New Roman"/>
                <a:cs typeface="Times New Roman"/>
              </a:rPr>
              <a:t>B</a:t>
            </a:r>
            <a:r>
              <a:rPr dirty="0" sz="2800" spc="-80" i="1">
                <a:latin typeface="Times New Roman"/>
                <a:cs typeface="Times New Roman"/>
              </a:rPr>
              <a:t> </a:t>
            </a:r>
            <a:r>
              <a:rPr dirty="0" sz="2800" spc="-5" i="1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7656" y="4521644"/>
            <a:ext cx="5208905" cy="1083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>
                <a:latin typeface="华文楷体"/>
                <a:cs typeface="华文楷体"/>
              </a:rPr>
              <a:t>如何使磁通量变化？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565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方法：</a:t>
            </a:r>
            <a:r>
              <a:rPr dirty="0" sz="2400">
                <a:latin typeface="华文楷体"/>
                <a:cs typeface="华文楷体"/>
              </a:rPr>
              <a:t>改变面积、改变磁场、改变夹角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91300" y="2726435"/>
            <a:ext cx="3131820" cy="2775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65248" y="2970276"/>
            <a:ext cx="3435096" cy="2287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29990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7811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2" y="0"/>
                </a:lnTo>
                <a:lnTo>
                  <a:pt x="362712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65932" y="19827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14240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27058" y="2715666"/>
            <a:ext cx="6337935" cy="2219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22300">
              <a:lnSpc>
                <a:spcPct val="150000"/>
              </a:lnSpc>
              <a:spcBef>
                <a:spcPts val="95"/>
              </a:spcBef>
            </a:pPr>
            <a:r>
              <a:rPr dirty="0" sz="3200">
                <a:latin typeface="华文楷体"/>
                <a:cs typeface="华文楷体"/>
              </a:rPr>
              <a:t>请同学们设计引起磁通量变化</a:t>
            </a:r>
            <a:r>
              <a:rPr dirty="0" sz="3200">
                <a:latin typeface="华文楷体"/>
                <a:cs typeface="华文楷体"/>
              </a:rPr>
              <a:t>的 </a:t>
            </a:r>
            <a:r>
              <a:rPr dirty="0" sz="3200">
                <a:latin typeface="华文楷体"/>
                <a:cs typeface="华文楷体"/>
              </a:rPr>
              <a:t>其他实验，探究感应电流的产生</a:t>
            </a:r>
            <a:r>
              <a:rPr dirty="0" sz="3200" spc="5">
                <a:latin typeface="华文楷体"/>
                <a:cs typeface="华文楷体"/>
              </a:rPr>
              <a:t>是 </a:t>
            </a:r>
            <a:r>
              <a:rPr dirty="0" sz="3200">
                <a:latin typeface="华文楷体"/>
                <a:cs typeface="华文楷体"/>
              </a:rPr>
              <a:t>否与</a:t>
            </a:r>
            <a:r>
              <a:rPr dirty="0" sz="3200">
                <a:solidFill>
                  <a:srgbClr val="FF0000"/>
                </a:solidFill>
                <a:latin typeface="华文楷体"/>
                <a:cs typeface="华文楷体"/>
              </a:rPr>
              <a:t>磁通量的变化</a:t>
            </a:r>
            <a:r>
              <a:rPr dirty="0" sz="3200">
                <a:latin typeface="华文楷体"/>
                <a:cs typeface="华文楷体"/>
              </a:rPr>
              <a:t>有关</a:t>
            </a:r>
            <a:r>
              <a:rPr dirty="0" sz="3200" spc="5">
                <a:latin typeface="华文楷体"/>
                <a:cs typeface="华文楷体"/>
              </a:rPr>
              <a:t>。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2957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0360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80004" y="198272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4" y="0"/>
                </a:lnTo>
                <a:lnTo>
                  <a:pt x="245364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27207" y="1461261"/>
            <a:ext cx="3454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产生感应电流的条件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0203" y="2629458"/>
            <a:ext cx="2505710" cy="275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探究：</a:t>
            </a:r>
            <a:r>
              <a:rPr dirty="0" sz="2400">
                <a:latin typeface="华文楷体"/>
                <a:cs typeface="华文楷体"/>
              </a:rPr>
              <a:t>线圈</a:t>
            </a:r>
            <a:r>
              <a:rPr dirty="0" sz="2400" spc="-5">
                <a:latin typeface="华文楷体"/>
                <a:cs typeface="华文楷体"/>
              </a:rPr>
              <a:t>B</a:t>
            </a:r>
            <a:r>
              <a:rPr dirty="0" sz="2400">
                <a:latin typeface="华文楷体"/>
                <a:cs typeface="华文楷体"/>
              </a:rPr>
              <a:t>中磁 通量变化时是否会 产生感应电流？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>
                <a:latin typeface="华文楷体"/>
                <a:cs typeface="华文楷体"/>
              </a:rPr>
              <a:t>如何使线圈</a:t>
            </a:r>
            <a:endParaRPr sz="2400">
              <a:latin typeface="华文楷体"/>
              <a:cs typeface="华文楷体"/>
            </a:endParaRPr>
          </a:p>
          <a:p>
            <a:pPr marL="12700" marR="163830">
              <a:lnSpc>
                <a:spcPct val="100000"/>
              </a:lnSpc>
            </a:pPr>
            <a:r>
              <a:rPr dirty="0" sz="2400" spc="-5">
                <a:latin typeface="华文楷体"/>
                <a:cs typeface="华文楷体"/>
              </a:rPr>
              <a:t>B</a:t>
            </a:r>
            <a:r>
              <a:rPr dirty="0" sz="2400">
                <a:latin typeface="华文楷体"/>
                <a:cs typeface="华文楷体"/>
              </a:rPr>
              <a:t>的磁通量发生变 化呢？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4479" y="2697479"/>
            <a:ext cx="4238244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19601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57144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20" h="364489">
                <a:moveTo>
                  <a:pt x="0" y="0"/>
                </a:moveTo>
                <a:lnTo>
                  <a:pt x="362711" y="0"/>
                </a:lnTo>
                <a:lnTo>
                  <a:pt x="362711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56788" y="198272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03852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3813" y="2154555"/>
            <a:ext cx="73406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85622"/>
                </a:solidFill>
                <a:latin typeface="微软雅黑"/>
                <a:cs typeface="微软雅黑"/>
              </a:rPr>
              <a:t>电磁感应现象及应用</a:t>
            </a:r>
            <a:r>
              <a:rPr dirty="0" b="1">
                <a:solidFill>
                  <a:srgbClr val="385622"/>
                </a:solidFill>
                <a:latin typeface="微软雅黑"/>
                <a:cs typeface="微软雅黑"/>
              </a:rPr>
              <a:t>（第一课时）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10168" y="4070473"/>
          <a:ext cx="7014845" cy="91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3965"/>
                <a:gridCol w="665480"/>
                <a:gridCol w="3835400"/>
              </a:tblGrid>
              <a:tr h="456825">
                <a:tc>
                  <a:txBody>
                    <a:bodyPr/>
                    <a:lstStyle/>
                    <a:p>
                      <a:pPr marL="31750">
                        <a:lnSpc>
                          <a:spcPts val="3090"/>
                        </a:lnSpc>
                        <a:tabLst>
                          <a:tab pos="694690" algn="l"/>
                        </a:tabLst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年	级：高二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3090"/>
                        </a:lnSpc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3090"/>
                        </a:lnSpc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科：物理（人教版）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56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主讲人：董立芳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dirty="0" sz="2600" b="1">
                          <a:solidFill>
                            <a:srgbClr val="385622"/>
                          </a:solidFill>
                          <a:latin typeface="华文楷体"/>
                          <a:cs typeface="华文楷体"/>
                        </a:rPr>
                        <a:t>校：北京市第一六一中学</a:t>
                      </a:r>
                      <a:endParaRPr sz="2600">
                        <a:latin typeface="华文楷体"/>
                        <a:cs typeface="华文楷体"/>
                      </a:endParaRPr>
                    </a:p>
                  </a:txBody>
                  <a:tcPr marL="0" marR="0" marB="0" marT="222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355" y="2679192"/>
            <a:ext cx="1956816" cy="230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90544" y="5013540"/>
            <a:ext cx="52984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方法：</a:t>
            </a:r>
            <a:r>
              <a:rPr dirty="0" sz="2400">
                <a:latin typeface="华文楷体"/>
                <a:cs typeface="华文楷体"/>
              </a:rPr>
              <a:t>线圈A中的电流变化，使得线圈B 中的磁通量发生变化。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1778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8355" y="1758695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6" y="0"/>
                </a:lnTo>
                <a:lnTo>
                  <a:pt x="364236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0" y="19827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96029" y="1461261"/>
            <a:ext cx="3454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8" name="object 8"/>
          <p:cNvSpPr/>
          <p:nvPr/>
        </p:nvSpPr>
        <p:spPr>
          <a:xfrm>
            <a:off x="5155691" y="2697479"/>
            <a:ext cx="4238244" cy="2270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0907" y="1376172"/>
            <a:ext cx="8356092" cy="4700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705760" y="1528267"/>
          <a:ext cx="6797040" cy="425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2555"/>
                <a:gridCol w="2204085"/>
                <a:gridCol w="1911350"/>
              </a:tblGrid>
              <a:tr h="1188720">
                <a:tc>
                  <a:txBody>
                    <a:bodyPr/>
                    <a:lstStyle/>
                    <a:p>
                      <a:pPr marL="1025525" marR="122555" indent="-629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开关和变阻器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的 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状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5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线圈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B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的磁通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量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是否变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化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97205" marR="92075" indent="-3994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线圈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B</a:t>
                      </a:r>
                      <a:r>
                        <a:rPr dirty="0" sz="2400" spc="5" b="1">
                          <a:latin typeface="华文楷体"/>
                          <a:cs typeface="华文楷体"/>
                        </a:rPr>
                        <a:t>中是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否 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有电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65784">
                <a:tc>
                  <a:txBody>
                    <a:bodyPr/>
                    <a:lstStyle/>
                    <a:p>
                      <a:pPr algn="r" marR="2755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开关闭合瞬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间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r" marR="2755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开关断开瞬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间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414655" marR="122555" indent="-190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开关闭合时，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滑 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动变阻器不</a:t>
                      </a:r>
                      <a:r>
                        <a:rPr dirty="0" sz="2400" spc="-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1096645">
                <a:tc>
                  <a:txBody>
                    <a:bodyPr/>
                    <a:lstStyle/>
                    <a:p>
                      <a:pPr marL="108585" marR="1035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开关闭合时，移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 </a:t>
                      </a: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滑动变阻器的滑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片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6420" y="1376172"/>
            <a:ext cx="8564880" cy="4817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747327" y="1528267"/>
          <a:ext cx="6797040" cy="425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2555"/>
                <a:gridCol w="2204085"/>
                <a:gridCol w="1911350"/>
              </a:tblGrid>
              <a:tr h="1188720">
                <a:tc>
                  <a:txBody>
                    <a:bodyPr/>
                    <a:lstStyle/>
                    <a:p>
                      <a:pPr marL="1025525" marR="122555" indent="-62992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开关和变阻器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的 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状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5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线圈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B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的磁通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量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是否变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化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96570" marR="92075" indent="-3994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线圈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B</a:t>
                      </a:r>
                      <a:r>
                        <a:rPr dirty="0" sz="2400" spc="5" b="1">
                          <a:latin typeface="华文楷体"/>
                          <a:cs typeface="华文楷体"/>
                        </a:rPr>
                        <a:t>中是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否 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有电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65784">
                <a:tc>
                  <a:txBody>
                    <a:bodyPr/>
                    <a:lstStyle/>
                    <a:p>
                      <a:pPr algn="r" marR="2755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开关闭合瞬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间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磁通量变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化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有电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algn="r" marR="27559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开关断开瞬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间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磁通量变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化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有电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414655" marR="122555" indent="-190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开关闭合时，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滑 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动变阻器不</a:t>
                      </a:r>
                      <a:r>
                        <a:rPr dirty="0" sz="2400" spc="-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磁通量不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变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1403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无电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2006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1096645">
                <a:tc>
                  <a:txBody>
                    <a:bodyPr/>
                    <a:lstStyle/>
                    <a:p>
                      <a:pPr marL="109220" marR="1035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开关闭合时，移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动 </a:t>
                      </a:r>
                      <a:r>
                        <a:rPr dirty="0" sz="2400" spc="5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滑动变阻器的滑</a:t>
                      </a:r>
                      <a:r>
                        <a:rPr dirty="0" sz="2400" b="1">
                          <a:solidFill>
                            <a:srgbClr val="1F4E79"/>
                          </a:solidFill>
                          <a:latin typeface="华文楷体"/>
                          <a:cs typeface="华文楷体"/>
                        </a:rPr>
                        <a:t>片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9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磁通量变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化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2717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dirty="0" sz="2400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有电</a:t>
                      </a:r>
                      <a:r>
                        <a:rPr dirty="0" sz="2400" spc="-5" b="1">
                          <a:solidFill>
                            <a:srgbClr val="FF0000"/>
                          </a:solidFill>
                          <a:latin typeface="华文楷体"/>
                          <a:cs typeface="华文楷体"/>
                        </a:rPr>
                        <a:t>流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24193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9004" y="1827276"/>
            <a:ext cx="2563368" cy="2074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11952" y="1775460"/>
            <a:ext cx="3866388" cy="2072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72726" y="3902887"/>
            <a:ext cx="4894580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5990" algn="l"/>
              </a:tabLst>
            </a:pPr>
            <a:r>
              <a:rPr dirty="0" sz="2400">
                <a:latin typeface="华文楷体"/>
                <a:cs typeface="华文楷体"/>
              </a:rPr>
              <a:t>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变化	磁场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变化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imes New Roman"/>
              <a:cs typeface="Times New Roman"/>
            </a:endParaRPr>
          </a:p>
          <a:p>
            <a:pPr marL="993140" marR="199390" indent="-914400">
              <a:lnSpc>
                <a:spcPts val="2840"/>
              </a:lnSpc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>
                <a:latin typeface="华文楷体"/>
                <a:cs typeface="华文楷体"/>
              </a:rPr>
              <a:t>如果回路面积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和磁场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同时 发生变化呢？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6916" y="1559864"/>
            <a:ext cx="3115055" cy="414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70147" y="5573267"/>
            <a:ext cx="1664207" cy="156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93006" y="5419725"/>
            <a:ext cx="161930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64223" y="1559864"/>
            <a:ext cx="3115055" cy="414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77456" y="5573267"/>
            <a:ext cx="1664207" cy="156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99806" y="5419725"/>
            <a:ext cx="1619306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83423" y="5076444"/>
            <a:ext cx="638555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74878" y="4924425"/>
            <a:ext cx="656749" cy="301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70147" y="1589532"/>
            <a:ext cx="5689092" cy="4215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128860" y="3210191"/>
            <a:ext cx="1247140" cy="505459"/>
          </a:xfrm>
          <a:custGeom>
            <a:avLst/>
            <a:gdLst/>
            <a:ahLst/>
            <a:cxnLst/>
            <a:rect l="l" t="t" r="r" b="b"/>
            <a:pathLst>
              <a:path w="1247139" h="505460">
                <a:moveTo>
                  <a:pt x="1233373" y="505333"/>
                </a:moveTo>
                <a:lnTo>
                  <a:pt x="0" y="35610"/>
                </a:lnTo>
                <a:lnTo>
                  <a:pt x="13550" y="0"/>
                </a:lnTo>
                <a:lnTo>
                  <a:pt x="1246936" y="469722"/>
                </a:lnTo>
                <a:lnTo>
                  <a:pt x="1233373" y="505333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94686" y="1586776"/>
            <a:ext cx="1551940" cy="1567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磁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铁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“磁感线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8860" y="1925485"/>
            <a:ext cx="1247140" cy="505459"/>
          </a:xfrm>
          <a:custGeom>
            <a:avLst/>
            <a:gdLst/>
            <a:ahLst/>
            <a:cxnLst/>
            <a:rect l="l" t="t" r="r" b="b"/>
            <a:pathLst>
              <a:path w="1247139" h="505460">
                <a:moveTo>
                  <a:pt x="1233373" y="505320"/>
                </a:moveTo>
                <a:lnTo>
                  <a:pt x="0" y="35598"/>
                </a:lnTo>
                <a:lnTo>
                  <a:pt x="13550" y="0"/>
                </a:lnTo>
                <a:lnTo>
                  <a:pt x="1246936" y="469709"/>
                </a:lnTo>
                <a:lnTo>
                  <a:pt x="1233373" y="50532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9467" y="1001267"/>
            <a:ext cx="8578596" cy="5064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9245" y="1976247"/>
            <a:ext cx="10928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总结</a:t>
            </a:r>
            <a:r>
              <a:rPr dirty="0" sz="2800" spc="-10" b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70988" y="2817876"/>
            <a:ext cx="1862327" cy="1507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7428" y="2967227"/>
            <a:ext cx="2532887" cy="1357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14307" y="4546675"/>
            <a:ext cx="1397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48097" y="4546675"/>
            <a:ext cx="1430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磁场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41425" y="4485119"/>
            <a:ext cx="1888489" cy="751840"/>
          </a:xfrm>
          <a:prstGeom prst="rect"/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225"/>
              </a:spcBef>
            </a:pPr>
            <a:r>
              <a:rPr dirty="0" sz="2400">
                <a:latin typeface="华文楷体"/>
                <a:cs typeface="华文楷体"/>
              </a:rPr>
              <a:t>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、磁场</a:t>
            </a:r>
            <a:r>
              <a:rPr dirty="0" sz="2400" i="1">
                <a:latin typeface="Times New Roman"/>
                <a:cs typeface="Times New Roman"/>
              </a:rPr>
              <a:t>B </a:t>
            </a:r>
            <a:r>
              <a:rPr dirty="0" sz="2400">
                <a:latin typeface="华文楷体"/>
                <a:cs typeface="华文楷体"/>
              </a:rPr>
              <a:t>同时变化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62443" y="2846832"/>
            <a:ext cx="1993392" cy="1476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3753" y="3107474"/>
            <a:ext cx="1299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对比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r>
              <a:rPr dirty="0" sz="2400" spc="220" b="1">
                <a:solidFill>
                  <a:srgbClr val="2709B6"/>
                </a:solidFill>
                <a:latin typeface="华文楷体"/>
                <a:cs typeface="华文楷体"/>
              </a:rPr>
              <a:t> </a:t>
            </a:r>
            <a:r>
              <a:rPr dirty="0" baseline="-6944" sz="3600">
                <a:latin typeface="Wingdings"/>
                <a:cs typeface="Wingdings"/>
              </a:rPr>
              <a:t></a:t>
            </a:r>
            <a:endParaRPr baseline="-6944" sz="36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6700" y="4849748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问题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ts val="3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/>
              <a:t>当穿过闭合导体回路的磁通量发生变化 时，闭合导体回路中就会产生感应电流。</a:t>
            </a:r>
          </a:p>
          <a:p>
            <a:pPr algn="just" marL="474980" marR="304165">
              <a:lnSpc>
                <a:spcPct val="104200"/>
              </a:lnSpc>
              <a:spcBef>
                <a:spcPts val="1295"/>
              </a:spcBef>
            </a:pPr>
            <a:r>
              <a:rPr dirty="0"/>
              <a:t>闭合电路的一部分导体在磁场中做切割 磁感线的运动时，导体中就会产生感应 电流。</a:t>
            </a: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553085">
              <a:lnSpc>
                <a:spcPct val="100000"/>
              </a:lnSpc>
            </a:pPr>
            <a:r>
              <a:rPr dirty="0" b="1">
                <a:latin typeface="华文楷体"/>
                <a:cs typeface="华文楷体"/>
              </a:rPr>
              <a:t>哪个更具有普遍意义</a:t>
            </a:r>
            <a:r>
              <a:rPr dirty="0" spc="-5" b="1">
                <a:latin typeface="华文楷体"/>
                <a:cs typeface="华文楷体"/>
              </a:rPr>
              <a:t>？</a:t>
            </a:r>
          </a:p>
          <a:p>
            <a:pPr marL="556260">
              <a:lnSpc>
                <a:spcPct val="100000"/>
              </a:lnSpc>
              <a:spcBef>
                <a:spcPts val="2105"/>
              </a:spcBef>
            </a:pPr>
            <a:r>
              <a:rPr dirty="0" b="1">
                <a:latin typeface="华文楷体"/>
                <a:cs typeface="华文楷体"/>
              </a:rPr>
              <a:t>切割磁感线一定会产生感应电流吗</a:t>
            </a:r>
            <a:r>
              <a:rPr dirty="0" spc="-5" b="1">
                <a:latin typeface="华文楷体"/>
                <a:cs typeface="华文楷体"/>
              </a:rPr>
              <a:t>？</a:t>
            </a:r>
          </a:p>
        </p:txBody>
      </p:sp>
      <p:sp>
        <p:nvSpPr>
          <p:cNvPr id="5" name="object 5"/>
          <p:cNvSpPr/>
          <p:nvPr/>
        </p:nvSpPr>
        <p:spPr>
          <a:xfrm>
            <a:off x="3640378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76955" y="1758695"/>
            <a:ext cx="364490" cy="3644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0" y="0"/>
                </a:moveTo>
                <a:lnTo>
                  <a:pt x="364235" y="0"/>
                </a:lnTo>
                <a:lnTo>
                  <a:pt x="364235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6600" y="198272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dirty="0"/>
              <a:t>产生感应电流的条件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8477" y="2174748"/>
            <a:ext cx="4175759" cy="3311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57290" y="3734015"/>
            <a:ext cx="789940" cy="217170"/>
          </a:xfrm>
          <a:custGeom>
            <a:avLst/>
            <a:gdLst/>
            <a:ahLst/>
            <a:cxnLst/>
            <a:rect l="l" t="t" r="r" b="b"/>
            <a:pathLst>
              <a:path w="789940" h="217170">
                <a:moveTo>
                  <a:pt x="617258" y="216674"/>
                </a:moveTo>
                <a:lnTo>
                  <a:pt x="0" y="216674"/>
                </a:lnTo>
                <a:lnTo>
                  <a:pt x="172465" y="0"/>
                </a:lnTo>
                <a:lnTo>
                  <a:pt x="789724" y="0"/>
                </a:lnTo>
                <a:lnTo>
                  <a:pt x="784012" y="7175"/>
                </a:lnTo>
                <a:lnTo>
                  <a:pt x="735304" y="7175"/>
                </a:lnTo>
                <a:lnTo>
                  <a:pt x="716412" y="30911"/>
                </a:lnTo>
                <a:lnTo>
                  <a:pt x="196557" y="30911"/>
                </a:lnTo>
                <a:lnTo>
                  <a:pt x="181648" y="38100"/>
                </a:lnTo>
                <a:lnTo>
                  <a:pt x="190835" y="38100"/>
                </a:lnTo>
                <a:lnTo>
                  <a:pt x="79013" y="178574"/>
                </a:lnTo>
                <a:lnTo>
                  <a:pt x="39509" y="178574"/>
                </a:lnTo>
                <a:lnTo>
                  <a:pt x="54406" y="209486"/>
                </a:lnTo>
                <a:lnTo>
                  <a:pt x="622979" y="209486"/>
                </a:lnTo>
                <a:lnTo>
                  <a:pt x="617258" y="216674"/>
                </a:lnTo>
                <a:close/>
              </a:path>
              <a:path w="789940" h="217170">
                <a:moveTo>
                  <a:pt x="593166" y="185762"/>
                </a:moveTo>
                <a:lnTo>
                  <a:pt x="735304" y="7175"/>
                </a:lnTo>
                <a:lnTo>
                  <a:pt x="750214" y="38100"/>
                </a:lnTo>
                <a:lnTo>
                  <a:pt x="759397" y="38100"/>
                </a:lnTo>
                <a:lnTo>
                  <a:pt x="647584" y="178574"/>
                </a:lnTo>
                <a:lnTo>
                  <a:pt x="608076" y="178574"/>
                </a:lnTo>
                <a:lnTo>
                  <a:pt x="593166" y="185762"/>
                </a:lnTo>
                <a:close/>
              </a:path>
              <a:path w="789940" h="217170">
                <a:moveTo>
                  <a:pt x="759397" y="38100"/>
                </a:moveTo>
                <a:lnTo>
                  <a:pt x="750214" y="38100"/>
                </a:lnTo>
                <a:lnTo>
                  <a:pt x="735304" y="7175"/>
                </a:lnTo>
                <a:lnTo>
                  <a:pt x="784012" y="7175"/>
                </a:lnTo>
                <a:lnTo>
                  <a:pt x="759397" y="38100"/>
                </a:lnTo>
                <a:close/>
              </a:path>
              <a:path w="789940" h="217170">
                <a:moveTo>
                  <a:pt x="190835" y="38100"/>
                </a:moveTo>
                <a:lnTo>
                  <a:pt x="181648" y="38100"/>
                </a:lnTo>
                <a:lnTo>
                  <a:pt x="196557" y="30911"/>
                </a:lnTo>
                <a:lnTo>
                  <a:pt x="190835" y="38100"/>
                </a:lnTo>
                <a:close/>
              </a:path>
              <a:path w="789940" h="217170">
                <a:moveTo>
                  <a:pt x="710691" y="38100"/>
                </a:moveTo>
                <a:lnTo>
                  <a:pt x="190835" y="38100"/>
                </a:lnTo>
                <a:lnTo>
                  <a:pt x="196557" y="30911"/>
                </a:lnTo>
                <a:lnTo>
                  <a:pt x="716412" y="30911"/>
                </a:lnTo>
                <a:lnTo>
                  <a:pt x="710691" y="38100"/>
                </a:lnTo>
                <a:close/>
              </a:path>
              <a:path w="789940" h="217170">
                <a:moveTo>
                  <a:pt x="54406" y="209486"/>
                </a:moveTo>
                <a:lnTo>
                  <a:pt x="39509" y="178574"/>
                </a:lnTo>
                <a:lnTo>
                  <a:pt x="79013" y="178574"/>
                </a:lnTo>
                <a:lnTo>
                  <a:pt x="54406" y="209486"/>
                </a:lnTo>
                <a:close/>
              </a:path>
              <a:path w="789940" h="217170">
                <a:moveTo>
                  <a:pt x="622979" y="209486"/>
                </a:moveTo>
                <a:lnTo>
                  <a:pt x="54406" y="209486"/>
                </a:lnTo>
                <a:lnTo>
                  <a:pt x="79013" y="178574"/>
                </a:lnTo>
                <a:lnTo>
                  <a:pt x="598887" y="178574"/>
                </a:lnTo>
                <a:lnTo>
                  <a:pt x="593166" y="185762"/>
                </a:lnTo>
                <a:lnTo>
                  <a:pt x="641862" y="185762"/>
                </a:lnTo>
                <a:lnTo>
                  <a:pt x="622979" y="209486"/>
                </a:lnTo>
                <a:close/>
              </a:path>
              <a:path w="789940" h="217170">
                <a:moveTo>
                  <a:pt x="641862" y="185762"/>
                </a:moveTo>
                <a:lnTo>
                  <a:pt x="593166" y="185762"/>
                </a:lnTo>
                <a:lnTo>
                  <a:pt x="608076" y="178574"/>
                </a:lnTo>
                <a:lnTo>
                  <a:pt x="647584" y="178574"/>
                </a:lnTo>
                <a:lnTo>
                  <a:pt x="641862" y="18576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36240" y="3724084"/>
            <a:ext cx="789940" cy="217170"/>
          </a:xfrm>
          <a:custGeom>
            <a:avLst/>
            <a:gdLst/>
            <a:ahLst/>
            <a:cxnLst/>
            <a:rect l="l" t="t" r="r" b="b"/>
            <a:pathLst>
              <a:path w="789940" h="217170">
                <a:moveTo>
                  <a:pt x="617258" y="216674"/>
                </a:moveTo>
                <a:lnTo>
                  <a:pt x="0" y="216674"/>
                </a:lnTo>
                <a:lnTo>
                  <a:pt x="172466" y="0"/>
                </a:lnTo>
                <a:lnTo>
                  <a:pt x="789724" y="0"/>
                </a:lnTo>
                <a:lnTo>
                  <a:pt x="784002" y="7188"/>
                </a:lnTo>
                <a:lnTo>
                  <a:pt x="735304" y="7188"/>
                </a:lnTo>
                <a:lnTo>
                  <a:pt x="716421" y="30911"/>
                </a:lnTo>
                <a:lnTo>
                  <a:pt x="196557" y="30911"/>
                </a:lnTo>
                <a:lnTo>
                  <a:pt x="181648" y="38100"/>
                </a:lnTo>
                <a:lnTo>
                  <a:pt x="190836" y="38100"/>
                </a:lnTo>
                <a:lnTo>
                  <a:pt x="79021" y="178574"/>
                </a:lnTo>
                <a:lnTo>
                  <a:pt x="39509" y="178574"/>
                </a:lnTo>
                <a:lnTo>
                  <a:pt x="54406" y="209499"/>
                </a:lnTo>
                <a:lnTo>
                  <a:pt x="622969" y="209499"/>
                </a:lnTo>
                <a:lnTo>
                  <a:pt x="617258" y="216674"/>
                </a:lnTo>
                <a:close/>
              </a:path>
              <a:path w="789940" h="217170">
                <a:moveTo>
                  <a:pt x="593166" y="185762"/>
                </a:moveTo>
                <a:lnTo>
                  <a:pt x="735304" y="7188"/>
                </a:lnTo>
                <a:lnTo>
                  <a:pt x="750214" y="38100"/>
                </a:lnTo>
                <a:lnTo>
                  <a:pt x="759397" y="38100"/>
                </a:lnTo>
                <a:lnTo>
                  <a:pt x="647584" y="178574"/>
                </a:lnTo>
                <a:lnTo>
                  <a:pt x="608076" y="178574"/>
                </a:lnTo>
                <a:lnTo>
                  <a:pt x="593166" y="185762"/>
                </a:lnTo>
                <a:close/>
              </a:path>
              <a:path w="789940" h="217170">
                <a:moveTo>
                  <a:pt x="759397" y="38100"/>
                </a:moveTo>
                <a:lnTo>
                  <a:pt x="750214" y="38100"/>
                </a:lnTo>
                <a:lnTo>
                  <a:pt x="735304" y="7188"/>
                </a:lnTo>
                <a:lnTo>
                  <a:pt x="784002" y="7188"/>
                </a:lnTo>
                <a:lnTo>
                  <a:pt x="759397" y="38100"/>
                </a:lnTo>
                <a:close/>
              </a:path>
              <a:path w="789940" h="217170">
                <a:moveTo>
                  <a:pt x="190836" y="38100"/>
                </a:moveTo>
                <a:lnTo>
                  <a:pt x="181648" y="38100"/>
                </a:lnTo>
                <a:lnTo>
                  <a:pt x="196557" y="30911"/>
                </a:lnTo>
                <a:lnTo>
                  <a:pt x="190836" y="38100"/>
                </a:lnTo>
                <a:close/>
              </a:path>
              <a:path w="789940" h="217170">
                <a:moveTo>
                  <a:pt x="710700" y="38100"/>
                </a:moveTo>
                <a:lnTo>
                  <a:pt x="190836" y="38100"/>
                </a:lnTo>
                <a:lnTo>
                  <a:pt x="196557" y="30911"/>
                </a:lnTo>
                <a:lnTo>
                  <a:pt x="716421" y="30911"/>
                </a:lnTo>
                <a:lnTo>
                  <a:pt x="710700" y="38100"/>
                </a:lnTo>
                <a:close/>
              </a:path>
              <a:path w="789940" h="217170">
                <a:moveTo>
                  <a:pt x="54406" y="209499"/>
                </a:moveTo>
                <a:lnTo>
                  <a:pt x="39509" y="178574"/>
                </a:lnTo>
                <a:lnTo>
                  <a:pt x="79021" y="178574"/>
                </a:lnTo>
                <a:lnTo>
                  <a:pt x="54406" y="209499"/>
                </a:lnTo>
                <a:close/>
              </a:path>
              <a:path w="789940" h="217170">
                <a:moveTo>
                  <a:pt x="622969" y="209499"/>
                </a:moveTo>
                <a:lnTo>
                  <a:pt x="54406" y="209499"/>
                </a:lnTo>
                <a:lnTo>
                  <a:pt x="79021" y="178574"/>
                </a:lnTo>
                <a:lnTo>
                  <a:pt x="598887" y="178574"/>
                </a:lnTo>
                <a:lnTo>
                  <a:pt x="593166" y="185762"/>
                </a:lnTo>
                <a:lnTo>
                  <a:pt x="641862" y="185762"/>
                </a:lnTo>
                <a:lnTo>
                  <a:pt x="622969" y="209499"/>
                </a:lnTo>
                <a:close/>
              </a:path>
              <a:path w="789940" h="217170">
                <a:moveTo>
                  <a:pt x="641862" y="185762"/>
                </a:moveTo>
                <a:lnTo>
                  <a:pt x="593166" y="185762"/>
                </a:lnTo>
                <a:lnTo>
                  <a:pt x="608076" y="178574"/>
                </a:lnTo>
                <a:lnTo>
                  <a:pt x="647584" y="178574"/>
                </a:lnTo>
                <a:lnTo>
                  <a:pt x="641862" y="18576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18453" y="3923385"/>
            <a:ext cx="10020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2325" algn="l"/>
              </a:tabLst>
            </a:pPr>
            <a:r>
              <a:rPr dirty="0" sz="2800" spc="-10" b="1">
                <a:latin typeface="华文楷体"/>
                <a:cs typeface="华文楷体"/>
              </a:rPr>
              <a:t>1</a:t>
            </a:r>
            <a:r>
              <a:rPr dirty="0" sz="2800" spc="-10" b="1">
                <a:latin typeface="华文楷体"/>
                <a:cs typeface="华文楷体"/>
              </a:rPr>
              <a:t>	</a:t>
            </a:r>
            <a:r>
              <a:rPr dirty="0" sz="2800" spc="-10" b="1">
                <a:latin typeface="华文楷体"/>
                <a:cs typeface="华文楷体"/>
              </a:rPr>
              <a:t>2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94521" y="3892486"/>
            <a:ext cx="9652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5495" algn="l"/>
              </a:tabLst>
            </a:pPr>
            <a:r>
              <a:rPr dirty="0" sz="2800" spc="-10" b="1">
                <a:latin typeface="华文楷体"/>
                <a:cs typeface="华文楷体"/>
              </a:rPr>
              <a:t>3</a:t>
            </a:r>
            <a:r>
              <a:rPr dirty="0" sz="2800" spc="-10" b="1">
                <a:latin typeface="华文楷体"/>
                <a:cs typeface="华文楷体"/>
              </a:rPr>
              <a:t>	</a:t>
            </a:r>
            <a:r>
              <a:rPr dirty="0" sz="2800" spc="-10" b="1">
                <a:latin typeface="华文楷体"/>
                <a:cs typeface="华文楷体"/>
              </a:rPr>
              <a:t>4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1285" y="2390616"/>
            <a:ext cx="2620645" cy="288290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229"/>
              </a:spcBef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问题：</a:t>
            </a:r>
            <a:r>
              <a:rPr dirty="0" sz="2400" b="1">
                <a:latin typeface="华文楷体"/>
                <a:cs typeface="华文楷体"/>
              </a:rPr>
              <a:t>闭合线圈</a:t>
            </a:r>
            <a:r>
              <a:rPr dirty="0" sz="2400" spc="-5" b="1">
                <a:latin typeface="华文楷体"/>
                <a:cs typeface="华文楷体"/>
              </a:rPr>
              <a:t>由 </a:t>
            </a:r>
            <a:r>
              <a:rPr dirty="0" sz="2400" b="1">
                <a:latin typeface="华文楷体"/>
                <a:cs typeface="华文楷体"/>
              </a:rPr>
              <a:t>位置</a:t>
            </a:r>
            <a:r>
              <a:rPr dirty="0" sz="2400" spc="-5" b="1">
                <a:latin typeface="华文楷体"/>
                <a:cs typeface="华文楷体"/>
              </a:rPr>
              <a:t>1</a:t>
            </a:r>
            <a:r>
              <a:rPr dirty="0" sz="2400" b="1">
                <a:latin typeface="华文楷体"/>
                <a:cs typeface="华文楷体"/>
              </a:rPr>
              <a:t>穿过匀强磁</a:t>
            </a:r>
            <a:r>
              <a:rPr dirty="0" sz="2400" spc="-5" b="1">
                <a:latin typeface="华文楷体"/>
                <a:cs typeface="华文楷体"/>
              </a:rPr>
              <a:t>场 </a:t>
            </a:r>
            <a:r>
              <a:rPr dirty="0" sz="2400" b="1">
                <a:latin typeface="华文楷体"/>
                <a:cs typeface="华文楷体"/>
              </a:rPr>
              <a:t>运动到位置</a:t>
            </a:r>
            <a:r>
              <a:rPr dirty="0" sz="2400" spc="-5" b="1">
                <a:latin typeface="华文楷体"/>
                <a:cs typeface="华文楷体"/>
              </a:rPr>
              <a:t>4</a:t>
            </a:r>
            <a:r>
              <a:rPr dirty="0" sz="2400" b="1">
                <a:latin typeface="华文楷体"/>
                <a:cs typeface="华文楷体"/>
              </a:rPr>
              <a:t>，线</a:t>
            </a:r>
            <a:r>
              <a:rPr dirty="0" sz="2400" spc="-5" b="1">
                <a:latin typeface="华文楷体"/>
                <a:cs typeface="华文楷体"/>
              </a:rPr>
              <a:t>圈 </a:t>
            </a:r>
            <a:r>
              <a:rPr dirty="0" sz="2400" b="1">
                <a:latin typeface="华文楷体"/>
                <a:cs typeface="华文楷体"/>
              </a:rPr>
              <a:t>在运动过程中什</a:t>
            </a:r>
            <a:r>
              <a:rPr dirty="0" sz="2400" spc="-5" b="1">
                <a:latin typeface="华文楷体"/>
                <a:cs typeface="华文楷体"/>
              </a:rPr>
              <a:t>么 </a:t>
            </a:r>
            <a:r>
              <a:rPr dirty="0" sz="2400" b="1">
                <a:latin typeface="华文楷体"/>
                <a:cs typeface="华文楷体"/>
              </a:rPr>
              <a:t>时候有感应电流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8335" y="1711451"/>
            <a:ext cx="6890004" cy="3892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78582" y="3248824"/>
            <a:ext cx="635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线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98914" y="3669106"/>
            <a:ext cx="642620" cy="598805"/>
          </a:xfrm>
          <a:custGeom>
            <a:avLst/>
            <a:gdLst/>
            <a:ahLst/>
            <a:cxnLst/>
            <a:rect l="l" t="t" r="r" b="b"/>
            <a:pathLst>
              <a:path w="642620" h="598804">
                <a:moveTo>
                  <a:pt x="616686" y="598754"/>
                </a:moveTo>
                <a:lnTo>
                  <a:pt x="0" y="27952"/>
                </a:lnTo>
                <a:lnTo>
                  <a:pt x="25869" y="0"/>
                </a:lnTo>
                <a:lnTo>
                  <a:pt x="642569" y="570801"/>
                </a:lnTo>
                <a:lnTo>
                  <a:pt x="616686" y="598754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66809" y="1852586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709B6"/>
                </a:solidFill>
                <a:latin typeface="华文楷体"/>
                <a:cs typeface="华文楷体"/>
              </a:rPr>
              <a:t>电磁</a:t>
            </a:r>
            <a:r>
              <a:rPr dirty="0" sz="2400" spc="-5" b="1">
                <a:solidFill>
                  <a:srgbClr val="2709B6"/>
                </a:solidFill>
                <a:latin typeface="华文楷体"/>
                <a:cs typeface="华文楷体"/>
              </a:rPr>
              <a:t>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0983" y="2191296"/>
            <a:ext cx="1247140" cy="505459"/>
          </a:xfrm>
          <a:custGeom>
            <a:avLst/>
            <a:gdLst/>
            <a:ahLst/>
            <a:cxnLst/>
            <a:rect l="l" t="t" r="r" b="b"/>
            <a:pathLst>
              <a:path w="1247139" h="505460">
                <a:moveTo>
                  <a:pt x="1233373" y="505320"/>
                </a:moveTo>
                <a:lnTo>
                  <a:pt x="0" y="35610"/>
                </a:lnTo>
                <a:lnTo>
                  <a:pt x="13563" y="0"/>
                </a:lnTo>
                <a:lnTo>
                  <a:pt x="1246936" y="469709"/>
                </a:lnTo>
                <a:lnTo>
                  <a:pt x="1233373" y="505320"/>
                </a:lnTo>
                <a:close/>
              </a:path>
            </a:pathLst>
          </a:custGeom>
          <a:solidFill>
            <a:srgbClr val="2709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60" y="1376172"/>
            <a:ext cx="8642604" cy="486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1295" y="1990344"/>
            <a:ext cx="4160520" cy="3310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88241" y="3549078"/>
            <a:ext cx="787400" cy="217170"/>
          </a:xfrm>
          <a:custGeom>
            <a:avLst/>
            <a:gdLst/>
            <a:ahLst/>
            <a:cxnLst/>
            <a:rect l="l" t="t" r="r" b="b"/>
            <a:pathLst>
              <a:path w="787400" h="217170">
                <a:moveTo>
                  <a:pt x="615302" y="216585"/>
                </a:moveTo>
                <a:lnTo>
                  <a:pt x="0" y="216585"/>
                </a:lnTo>
                <a:lnTo>
                  <a:pt x="171907" y="0"/>
                </a:lnTo>
                <a:lnTo>
                  <a:pt x="787209" y="0"/>
                </a:lnTo>
                <a:lnTo>
                  <a:pt x="781483" y="7213"/>
                </a:lnTo>
                <a:lnTo>
                  <a:pt x="732840" y="7213"/>
                </a:lnTo>
                <a:lnTo>
                  <a:pt x="714039" y="30899"/>
                </a:lnTo>
                <a:lnTo>
                  <a:pt x="196024" y="30899"/>
                </a:lnTo>
                <a:lnTo>
                  <a:pt x="181101" y="38100"/>
                </a:lnTo>
                <a:lnTo>
                  <a:pt x="190308" y="38100"/>
                </a:lnTo>
                <a:lnTo>
                  <a:pt x="78873" y="178485"/>
                </a:lnTo>
                <a:lnTo>
                  <a:pt x="39433" y="178485"/>
                </a:lnTo>
                <a:lnTo>
                  <a:pt x="54355" y="209372"/>
                </a:lnTo>
                <a:lnTo>
                  <a:pt x="621027" y="209372"/>
                </a:lnTo>
                <a:lnTo>
                  <a:pt x="615302" y="216585"/>
                </a:lnTo>
                <a:close/>
              </a:path>
              <a:path w="787400" h="217170">
                <a:moveTo>
                  <a:pt x="591172" y="185686"/>
                </a:moveTo>
                <a:lnTo>
                  <a:pt x="732840" y="7213"/>
                </a:lnTo>
                <a:lnTo>
                  <a:pt x="747763" y="38100"/>
                </a:lnTo>
                <a:lnTo>
                  <a:pt x="756968" y="38100"/>
                </a:lnTo>
                <a:lnTo>
                  <a:pt x="645542" y="178485"/>
                </a:lnTo>
                <a:lnTo>
                  <a:pt x="606094" y="178485"/>
                </a:lnTo>
                <a:lnTo>
                  <a:pt x="591172" y="185686"/>
                </a:lnTo>
                <a:close/>
              </a:path>
              <a:path w="787400" h="217170">
                <a:moveTo>
                  <a:pt x="756968" y="38100"/>
                </a:moveTo>
                <a:lnTo>
                  <a:pt x="747763" y="38100"/>
                </a:lnTo>
                <a:lnTo>
                  <a:pt x="732840" y="7213"/>
                </a:lnTo>
                <a:lnTo>
                  <a:pt x="781483" y="7213"/>
                </a:lnTo>
                <a:lnTo>
                  <a:pt x="756968" y="38100"/>
                </a:lnTo>
                <a:close/>
              </a:path>
              <a:path w="787400" h="217170">
                <a:moveTo>
                  <a:pt x="190308" y="38100"/>
                </a:moveTo>
                <a:lnTo>
                  <a:pt x="181101" y="38100"/>
                </a:lnTo>
                <a:lnTo>
                  <a:pt x="196024" y="30899"/>
                </a:lnTo>
                <a:lnTo>
                  <a:pt x="190308" y="38100"/>
                </a:lnTo>
                <a:close/>
              </a:path>
              <a:path w="787400" h="217170">
                <a:moveTo>
                  <a:pt x="708323" y="38100"/>
                </a:moveTo>
                <a:lnTo>
                  <a:pt x="190308" y="38100"/>
                </a:lnTo>
                <a:lnTo>
                  <a:pt x="196024" y="30899"/>
                </a:lnTo>
                <a:lnTo>
                  <a:pt x="714039" y="30899"/>
                </a:lnTo>
                <a:lnTo>
                  <a:pt x="708323" y="38100"/>
                </a:lnTo>
                <a:close/>
              </a:path>
              <a:path w="787400" h="217170">
                <a:moveTo>
                  <a:pt x="54355" y="209372"/>
                </a:moveTo>
                <a:lnTo>
                  <a:pt x="39433" y="178485"/>
                </a:lnTo>
                <a:lnTo>
                  <a:pt x="78873" y="178485"/>
                </a:lnTo>
                <a:lnTo>
                  <a:pt x="54355" y="209372"/>
                </a:lnTo>
                <a:close/>
              </a:path>
              <a:path w="787400" h="217170">
                <a:moveTo>
                  <a:pt x="621027" y="209372"/>
                </a:moveTo>
                <a:lnTo>
                  <a:pt x="54355" y="209372"/>
                </a:lnTo>
                <a:lnTo>
                  <a:pt x="78873" y="178485"/>
                </a:lnTo>
                <a:lnTo>
                  <a:pt x="596888" y="178485"/>
                </a:lnTo>
                <a:lnTo>
                  <a:pt x="591172" y="185686"/>
                </a:lnTo>
                <a:lnTo>
                  <a:pt x="639827" y="185686"/>
                </a:lnTo>
                <a:lnTo>
                  <a:pt x="621027" y="209372"/>
                </a:lnTo>
                <a:close/>
              </a:path>
              <a:path w="787400" h="217170">
                <a:moveTo>
                  <a:pt x="639827" y="185686"/>
                </a:moveTo>
                <a:lnTo>
                  <a:pt x="591172" y="185686"/>
                </a:lnTo>
                <a:lnTo>
                  <a:pt x="606094" y="178485"/>
                </a:lnTo>
                <a:lnTo>
                  <a:pt x="645542" y="178485"/>
                </a:lnTo>
                <a:lnTo>
                  <a:pt x="639827" y="18568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57882" y="3539159"/>
            <a:ext cx="787400" cy="217170"/>
          </a:xfrm>
          <a:custGeom>
            <a:avLst/>
            <a:gdLst/>
            <a:ahLst/>
            <a:cxnLst/>
            <a:rect l="l" t="t" r="r" b="b"/>
            <a:pathLst>
              <a:path w="787400" h="217170">
                <a:moveTo>
                  <a:pt x="615315" y="216585"/>
                </a:moveTo>
                <a:lnTo>
                  <a:pt x="0" y="216585"/>
                </a:lnTo>
                <a:lnTo>
                  <a:pt x="171907" y="0"/>
                </a:lnTo>
                <a:lnTo>
                  <a:pt x="787222" y="0"/>
                </a:lnTo>
                <a:lnTo>
                  <a:pt x="781496" y="7213"/>
                </a:lnTo>
                <a:lnTo>
                  <a:pt x="732853" y="7213"/>
                </a:lnTo>
                <a:lnTo>
                  <a:pt x="714052" y="30899"/>
                </a:lnTo>
                <a:lnTo>
                  <a:pt x="196037" y="30899"/>
                </a:lnTo>
                <a:lnTo>
                  <a:pt x="181114" y="38100"/>
                </a:lnTo>
                <a:lnTo>
                  <a:pt x="190321" y="38100"/>
                </a:lnTo>
                <a:lnTo>
                  <a:pt x="78885" y="178485"/>
                </a:lnTo>
                <a:lnTo>
                  <a:pt x="39446" y="178485"/>
                </a:lnTo>
                <a:lnTo>
                  <a:pt x="54368" y="209372"/>
                </a:lnTo>
                <a:lnTo>
                  <a:pt x="621040" y="209372"/>
                </a:lnTo>
                <a:lnTo>
                  <a:pt x="615315" y="216585"/>
                </a:lnTo>
                <a:close/>
              </a:path>
              <a:path w="787400" h="217170">
                <a:moveTo>
                  <a:pt x="591184" y="185686"/>
                </a:moveTo>
                <a:lnTo>
                  <a:pt x="732853" y="7213"/>
                </a:lnTo>
                <a:lnTo>
                  <a:pt x="747776" y="38100"/>
                </a:lnTo>
                <a:lnTo>
                  <a:pt x="756981" y="38100"/>
                </a:lnTo>
                <a:lnTo>
                  <a:pt x="645555" y="178485"/>
                </a:lnTo>
                <a:lnTo>
                  <a:pt x="606107" y="178485"/>
                </a:lnTo>
                <a:lnTo>
                  <a:pt x="591184" y="185686"/>
                </a:lnTo>
                <a:close/>
              </a:path>
              <a:path w="787400" h="217170">
                <a:moveTo>
                  <a:pt x="756981" y="38100"/>
                </a:moveTo>
                <a:lnTo>
                  <a:pt x="747776" y="38100"/>
                </a:lnTo>
                <a:lnTo>
                  <a:pt x="732853" y="7213"/>
                </a:lnTo>
                <a:lnTo>
                  <a:pt x="781496" y="7213"/>
                </a:lnTo>
                <a:lnTo>
                  <a:pt x="756981" y="38100"/>
                </a:lnTo>
                <a:close/>
              </a:path>
              <a:path w="787400" h="217170">
                <a:moveTo>
                  <a:pt x="190321" y="38100"/>
                </a:moveTo>
                <a:lnTo>
                  <a:pt x="181114" y="38100"/>
                </a:lnTo>
                <a:lnTo>
                  <a:pt x="196037" y="30899"/>
                </a:lnTo>
                <a:lnTo>
                  <a:pt x="190321" y="38100"/>
                </a:lnTo>
                <a:close/>
              </a:path>
              <a:path w="787400" h="217170">
                <a:moveTo>
                  <a:pt x="708336" y="38100"/>
                </a:moveTo>
                <a:lnTo>
                  <a:pt x="190321" y="38100"/>
                </a:lnTo>
                <a:lnTo>
                  <a:pt x="196037" y="30899"/>
                </a:lnTo>
                <a:lnTo>
                  <a:pt x="714052" y="30899"/>
                </a:lnTo>
                <a:lnTo>
                  <a:pt x="708336" y="38100"/>
                </a:lnTo>
                <a:close/>
              </a:path>
              <a:path w="787400" h="217170">
                <a:moveTo>
                  <a:pt x="54368" y="209372"/>
                </a:moveTo>
                <a:lnTo>
                  <a:pt x="39446" y="178485"/>
                </a:lnTo>
                <a:lnTo>
                  <a:pt x="78885" y="178485"/>
                </a:lnTo>
                <a:lnTo>
                  <a:pt x="54368" y="209372"/>
                </a:lnTo>
                <a:close/>
              </a:path>
              <a:path w="787400" h="217170">
                <a:moveTo>
                  <a:pt x="621040" y="209372"/>
                </a:moveTo>
                <a:lnTo>
                  <a:pt x="54368" y="209372"/>
                </a:lnTo>
                <a:lnTo>
                  <a:pt x="78885" y="178485"/>
                </a:lnTo>
                <a:lnTo>
                  <a:pt x="596900" y="178485"/>
                </a:lnTo>
                <a:lnTo>
                  <a:pt x="591184" y="185686"/>
                </a:lnTo>
                <a:lnTo>
                  <a:pt x="639840" y="185686"/>
                </a:lnTo>
                <a:lnTo>
                  <a:pt x="621040" y="209372"/>
                </a:lnTo>
                <a:close/>
              </a:path>
              <a:path w="787400" h="217170">
                <a:moveTo>
                  <a:pt x="639840" y="185686"/>
                </a:moveTo>
                <a:lnTo>
                  <a:pt x="591184" y="185686"/>
                </a:lnTo>
                <a:lnTo>
                  <a:pt x="606107" y="178485"/>
                </a:lnTo>
                <a:lnTo>
                  <a:pt x="645555" y="178485"/>
                </a:lnTo>
                <a:lnTo>
                  <a:pt x="639840" y="18568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48858" y="3738359"/>
            <a:ext cx="99949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9785" algn="l"/>
              </a:tabLst>
            </a:pPr>
            <a:r>
              <a:rPr dirty="0" sz="2800" spc="-10" b="1">
                <a:latin typeface="华文楷体"/>
                <a:cs typeface="华文楷体"/>
              </a:rPr>
              <a:t>1</a:t>
            </a:r>
            <a:r>
              <a:rPr dirty="0" sz="2800" spc="-10" b="1">
                <a:latin typeface="华文楷体"/>
                <a:cs typeface="华文楷体"/>
              </a:rPr>
              <a:t>	</a:t>
            </a:r>
            <a:r>
              <a:rPr dirty="0" sz="2800" spc="-10" b="1">
                <a:latin typeface="华文楷体"/>
                <a:cs typeface="华文楷体"/>
              </a:rPr>
              <a:t>2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17980" y="3707472"/>
            <a:ext cx="96266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82955" algn="l"/>
              </a:tabLst>
            </a:pPr>
            <a:r>
              <a:rPr dirty="0" sz="2800" spc="-10" b="1">
                <a:latin typeface="华文楷体"/>
                <a:cs typeface="华文楷体"/>
              </a:rPr>
              <a:t>3</a:t>
            </a:r>
            <a:r>
              <a:rPr dirty="0" sz="2800" spc="-10" b="1">
                <a:latin typeface="华文楷体"/>
                <a:cs typeface="华文楷体"/>
              </a:rPr>
              <a:t>	</a:t>
            </a:r>
            <a:r>
              <a:rPr dirty="0" sz="2800" spc="-10" b="1">
                <a:latin typeface="华文楷体"/>
                <a:cs typeface="华文楷体"/>
              </a:rPr>
              <a:t>4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7747" y="3826243"/>
            <a:ext cx="213995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>
                <a:latin typeface="华文楷体"/>
                <a:cs typeface="华文楷体"/>
              </a:rPr>
              <a:t>2</a:t>
            </a:r>
            <a:r>
              <a:rPr dirty="0" sz="2400">
                <a:latin typeface="华文楷体"/>
                <a:cs typeface="华文楷体"/>
              </a:rPr>
              <a:t>—</a:t>
            </a:r>
            <a:r>
              <a:rPr dirty="0" sz="2400" spc="-5">
                <a:latin typeface="华文楷体"/>
                <a:cs typeface="华文楷体"/>
              </a:rPr>
              <a:t>3</a:t>
            </a:r>
            <a:r>
              <a:rPr dirty="0" sz="2400">
                <a:latin typeface="华文楷体"/>
                <a:cs typeface="华文楷体"/>
              </a:rPr>
              <a:t>过程无感应 电流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6858" y="2168956"/>
            <a:ext cx="21209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>
                <a:latin typeface="华文楷体"/>
                <a:cs typeface="华文楷体"/>
              </a:rPr>
              <a:t>1</a:t>
            </a:r>
            <a:r>
              <a:rPr dirty="0" sz="2400">
                <a:latin typeface="华文楷体"/>
                <a:cs typeface="华文楷体"/>
              </a:rPr>
              <a:t>—</a:t>
            </a:r>
            <a:r>
              <a:rPr dirty="0" sz="2400" spc="-5">
                <a:latin typeface="华文楷体"/>
                <a:cs typeface="华文楷体"/>
              </a:rPr>
              <a:t>2</a:t>
            </a:r>
            <a:r>
              <a:rPr dirty="0" sz="2400">
                <a:latin typeface="华文楷体"/>
                <a:cs typeface="华文楷体"/>
              </a:rPr>
              <a:t>，</a:t>
            </a:r>
            <a:r>
              <a:rPr dirty="0" sz="2400" spc="-5">
                <a:latin typeface="华文楷体"/>
                <a:cs typeface="华文楷体"/>
              </a:rPr>
              <a:t>3</a:t>
            </a:r>
            <a:r>
              <a:rPr dirty="0" sz="2400">
                <a:latin typeface="华文楷体"/>
                <a:cs typeface="华文楷体"/>
              </a:rPr>
              <a:t>—</a:t>
            </a:r>
            <a:r>
              <a:rPr dirty="0" sz="2400" spc="-5">
                <a:latin typeface="华文楷体"/>
                <a:cs typeface="华文楷体"/>
              </a:rPr>
              <a:t>4</a:t>
            </a:r>
            <a:r>
              <a:rPr dirty="0" sz="2400">
                <a:latin typeface="华文楷体"/>
                <a:cs typeface="华文楷体"/>
              </a:rPr>
              <a:t>过程 有感应电流</a:t>
            </a:r>
            <a:endParaRPr sz="24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8132" y="1034796"/>
            <a:ext cx="8627364" cy="496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7076" y="2815018"/>
            <a:ext cx="613473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817244">
              <a:lnSpc>
                <a:spcPct val="150000"/>
              </a:lnSpc>
              <a:spcBef>
                <a:spcPts val="100"/>
              </a:spcBef>
            </a:pPr>
            <a:r>
              <a:rPr dirty="0" sz="3200" b="1">
                <a:latin typeface="华文楷体"/>
                <a:cs typeface="华文楷体"/>
              </a:rPr>
              <a:t>当穿过闭合导体回路</a:t>
            </a:r>
            <a:r>
              <a:rPr dirty="0" sz="3200" spc="-5" b="1">
                <a:latin typeface="华文楷体"/>
                <a:cs typeface="华文楷体"/>
              </a:rPr>
              <a:t>的</a:t>
            </a:r>
            <a:r>
              <a:rPr dirty="0" sz="3200" b="1">
                <a:latin typeface="华文楷体"/>
                <a:cs typeface="华文楷体"/>
              </a:rPr>
              <a:t>磁通量 发生变化时，闭合导体回路中就产 </a:t>
            </a:r>
            <a:r>
              <a:rPr dirty="0" sz="3200" b="1">
                <a:latin typeface="华文楷体"/>
                <a:cs typeface="华文楷体"/>
              </a:rPr>
              <a:t>生感应电流。</a:t>
            </a:r>
            <a:endParaRPr sz="32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39045" y="2029523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76727" y="175869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5"/>
                </a:lnTo>
                <a:lnTo>
                  <a:pt x="0" y="364235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76372" y="198272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23296" y="1461261"/>
            <a:ext cx="3454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产生感应电流的条件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5767" y="1682876"/>
            <a:ext cx="180530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课堂小结</a:t>
            </a:r>
            <a:r>
              <a:rPr dirty="0" sz="2800" spc="-10" b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3897" y="2504452"/>
            <a:ext cx="12465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得出结</a:t>
            </a:r>
            <a:r>
              <a:rPr dirty="0" sz="2400" spc="-5" b="1">
                <a:latin typeface="华文楷体"/>
                <a:cs typeface="华文楷体"/>
              </a:rPr>
              <a:t>论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9696" y="2651760"/>
            <a:ext cx="269875" cy="139065"/>
          </a:xfrm>
          <a:custGeom>
            <a:avLst/>
            <a:gdLst/>
            <a:ahLst/>
            <a:cxnLst/>
            <a:rect l="l" t="t" r="r" b="b"/>
            <a:pathLst>
              <a:path w="269875" h="139064">
                <a:moveTo>
                  <a:pt x="201167" y="138683"/>
                </a:moveTo>
                <a:lnTo>
                  <a:pt x="201167" y="105156"/>
                </a:lnTo>
                <a:lnTo>
                  <a:pt x="0" y="105156"/>
                </a:lnTo>
                <a:lnTo>
                  <a:pt x="0" y="35051"/>
                </a:lnTo>
                <a:lnTo>
                  <a:pt x="201167" y="35051"/>
                </a:lnTo>
                <a:lnTo>
                  <a:pt x="201167" y="0"/>
                </a:lnTo>
                <a:lnTo>
                  <a:pt x="269748" y="70103"/>
                </a:lnTo>
                <a:lnTo>
                  <a:pt x="201167" y="138683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43803" y="2637027"/>
            <a:ext cx="285115" cy="169545"/>
          </a:xfrm>
          <a:custGeom>
            <a:avLst/>
            <a:gdLst/>
            <a:ahLst/>
            <a:cxnLst/>
            <a:rect l="l" t="t" r="r" b="b"/>
            <a:pathLst>
              <a:path w="285114" h="169544">
                <a:moveTo>
                  <a:pt x="200126" y="49987"/>
                </a:moveTo>
                <a:lnTo>
                  <a:pt x="200126" y="0"/>
                </a:lnTo>
                <a:lnTo>
                  <a:pt x="215455" y="15328"/>
                </a:lnTo>
                <a:lnTo>
                  <a:pt x="212826" y="15328"/>
                </a:lnTo>
                <a:lnTo>
                  <a:pt x="201993" y="19812"/>
                </a:lnTo>
                <a:lnTo>
                  <a:pt x="212826" y="30645"/>
                </a:lnTo>
                <a:lnTo>
                  <a:pt x="212826" y="43637"/>
                </a:lnTo>
                <a:lnTo>
                  <a:pt x="206476" y="43637"/>
                </a:lnTo>
                <a:lnTo>
                  <a:pt x="200126" y="49987"/>
                </a:lnTo>
                <a:close/>
              </a:path>
              <a:path w="285114" h="169544">
                <a:moveTo>
                  <a:pt x="212826" y="30645"/>
                </a:moveTo>
                <a:lnTo>
                  <a:pt x="201993" y="19812"/>
                </a:lnTo>
                <a:lnTo>
                  <a:pt x="212826" y="15328"/>
                </a:lnTo>
                <a:lnTo>
                  <a:pt x="212826" y="30645"/>
                </a:lnTo>
                <a:close/>
              </a:path>
              <a:path w="285114" h="169544">
                <a:moveTo>
                  <a:pt x="266833" y="84651"/>
                </a:moveTo>
                <a:lnTo>
                  <a:pt x="212826" y="30645"/>
                </a:lnTo>
                <a:lnTo>
                  <a:pt x="212826" y="15328"/>
                </a:lnTo>
                <a:lnTo>
                  <a:pt x="215455" y="15328"/>
                </a:lnTo>
                <a:lnTo>
                  <a:pt x="280288" y="80162"/>
                </a:lnTo>
                <a:lnTo>
                  <a:pt x="271322" y="80162"/>
                </a:lnTo>
                <a:lnTo>
                  <a:pt x="266833" y="84651"/>
                </a:lnTo>
                <a:close/>
              </a:path>
              <a:path w="285114" h="169544">
                <a:moveTo>
                  <a:pt x="200126" y="125666"/>
                </a:moveTo>
                <a:lnTo>
                  <a:pt x="0" y="125666"/>
                </a:lnTo>
                <a:lnTo>
                  <a:pt x="0" y="43637"/>
                </a:lnTo>
                <a:lnTo>
                  <a:pt x="200126" y="43637"/>
                </a:lnTo>
                <a:lnTo>
                  <a:pt x="200126" y="49987"/>
                </a:lnTo>
                <a:lnTo>
                  <a:pt x="12700" y="49987"/>
                </a:lnTo>
                <a:lnTo>
                  <a:pt x="6350" y="56337"/>
                </a:lnTo>
                <a:lnTo>
                  <a:pt x="12700" y="56337"/>
                </a:lnTo>
                <a:lnTo>
                  <a:pt x="12700" y="112966"/>
                </a:lnTo>
                <a:lnTo>
                  <a:pt x="6350" y="112966"/>
                </a:lnTo>
                <a:lnTo>
                  <a:pt x="12700" y="119316"/>
                </a:lnTo>
                <a:lnTo>
                  <a:pt x="200126" y="119316"/>
                </a:lnTo>
                <a:lnTo>
                  <a:pt x="200126" y="125666"/>
                </a:lnTo>
                <a:close/>
              </a:path>
              <a:path w="285114" h="169544">
                <a:moveTo>
                  <a:pt x="212826" y="56337"/>
                </a:moveTo>
                <a:lnTo>
                  <a:pt x="12700" y="56337"/>
                </a:lnTo>
                <a:lnTo>
                  <a:pt x="12700" y="49987"/>
                </a:lnTo>
                <a:lnTo>
                  <a:pt x="200126" y="49987"/>
                </a:lnTo>
                <a:lnTo>
                  <a:pt x="206476" y="43637"/>
                </a:lnTo>
                <a:lnTo>
                  <a:pt x="212826" y="43637"/>
                </a:lnTo>
                <a:lnTo>
                  <a:pt x="212826" y="56337"/>
                </a:lnTo>
                <a:close/>
              </a:path>
              <a:path w="285114" h="169544">
                <a:moveTo>
                  <a:pt x="12700" y="56337"/>
                </a:moveTo>
                <a:lnTo>
                  <a:pt x="6350" y="56337"/>
                </a:lnTo>
                <a:lnTo>
                  <a:pt x="12700" y="49987"/>
                </a:lnTo>
                <a:lnTo>
                  <a:pt x="12700" y="56337"/>
                </a:lnTo>
                <a:close/>
              </a:path>
              <a:path w="285114" h="169544">
                <a:moveTo>
                  <a:pt x="271322" y="89141"/>
                </a:moveTo>
                <a:lnTo>
                  <a:pt x="266833" y="84651"/>
                </a:lnTo>
                <a:lnTo>
                  <a:pt x="271322" y="80162"/>
                </a:lnTo>
                <a:lnTo>
                  <a:pt x="271322" y="89141"/>
                </a:lnTo>
                <a:close/>
              </a:path>
              <a:path w="285114" h="169544">
                <a:moveTo>
                  <a:pt x="280301" y="89141"/>
                </a:moveTo>
                <a:lnTo>
                  <a:pt x="271322" y="89141"/>
                </a:lnTo>
                <a:lnTo>
                  <a:pt x="271322" y="80162"/>
                </a:lnTo>
                <a:lnTo>
                  <a:pt x="280288" y="80162"/>
                </a:lnTo>
                <a:lnTo>
                  <a:pt x="284784" y="84658"/>
                </a:lnTo>
                <a:lnTo>
                  <a:pt x="280301" y="89141"/>
                </a:lnTo>
                <a:close/>
              </a:path>
              <a:path w="285114" h="169544">
                <a:moveTo>
                  <a:pt x="215455" y="153987"/>
                </a:moveTo>
                <a:lnTo>
                  <a:pt x="212826" y="153987"/>
                </a:lnTo>
                <a:lnTo>
                  <a:pt x="212826" y="138658"/>
                </a:lnTo>
                <a:lnTo>
                  <a:pt x="266839" y="84658"/>
                </a:lnTo>
                <a:lnTo>
                  <a:pt x="271322" y="89141"/>
                </a:lnTo>
                <a:lnTo>
                  <a:pt x="280301" y="89141"/>
                </a:lnTo>
                <a:lnTo>
                  <a:pt x="215455" y="153987"/>
                </a:lnTo>
                <a:close/>
              </a:path>
              <a:path w="285114" h="169544">
                <a:moveTo>
                  <a:pt x="12700" y="119316"/>
                </a:moveTo>
                <a:lnTo>
                  <a:pt x="6350" y="112966"/>
                </a:lnTo>
                <a:lnTo>
                  <a:pt x="12700" y="112966"/>
                </a:lnTo>
                <a:lnTo>
                  <a:pt x="12700" y="119316"/>
                </a:lnTo>
                <a:close/>
              </a:path>
              <a:path w="285114" h="169544">
                <a:moveTo>
                  <a:pt x="212826" y="125666"/>
                </a:moveTo>
                <a:lnTo>
                  <a:pt x="206476" y="125666"/>
                </a:lnTo>
                <a:lnTo>
                  <a:pt x="200126" y="119316"/>
                </a:lnTo>
                <a:lnTo>
                  <a:pt x="12700" y="119316"/>
                </a:lnTo>
                <a:lnTo>
                  <a:pt x="12700" y="112966"/>
                </a:lnTo>
                <a:lnTo>
                  <a:pt x="212826" y="112966"/>
                </a:lnTo>
                <a:lnTo>
                  <a:pt x="212826" y="125666"/>
                </a:lnTo>
                <a:close/>
              </a:path>
              <a:path w="285114" h="169544">
                <a:moveTo>
                  <a:pt x="200126" y="169316"/>
                </a:moveTo>
                <a:lnTo>
                  <a:pt x="200126" y="119316"/>
                </a:lnTo>
                <a:lnTo>
                  <a:pt x="206476" y="125666"/>
                </a:lnTo>
                <a:lnTo>
                  <a:pt x="212826" y="125666"/>
                </a:lnTo>
                <a:lnTo>
                  <a:pt x="212826" y="138658"/>
                </a:lnTo>
                <a:lnTo>
                  <a:pt x="201993" y="149491"/>
                </a:lnTo>
                <a:lnTo>
                  <a:pt x="212826" y="153987"/>
                </a:lnTo>
                <a:lnTo>
                  <a:pt x="215455" y="153987"/>
                </a:lnTo>
                <a:lnTo>
                  <a:pt x="200126" y="169316"/>
                </a:lnTo>
                <a:close/>
              </a:path>
              <a:path w="285114" h="169544">
                <a:moveTo>
                  <a:pt x="212826" y="153987"/>
                </a:moveTo>
                <a:lnTo>
                  <a:pt x="201993" y="149491"/>
                </a:lnTo>
                <a:lnTo>
                  <a:pt x="212826" y="138658"/>
                </a:lnTo>
                <a:lnTo>
                  <a:pt x="212826" y="153987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62671" y="2663951"/>
            <a:ext cx="249935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56017" y="2649321"/>
            <a:ext cx="265430" cy="156845"/>
          </a:xfrm>
          <a:custGeom>
            <a:avLst/>
            <a:gdLst/>
            <a:ahLst/>
            <a:cxnLst/>
            <a:rect l="l" t="t" r="r" b="b"/>
            <a:pathLst>
              <a:path w="265429" h="156844">
                <a:moveTo>
                  <a:pt x="186867" y="46761"/>
                </a:moveTo>
                <a:lnTo>
                  <a:pt x="186867" y="0"/>
                </a:lnTo>
                <a:lnTo>
                  <a:pt x="202196" y="15328"/>
                </a:lnTo>
                <a:lnTo>
                  <a:pt x="199567" y="15328"/>
                </a:lnTo>
                <a:lnTo>
                  <a:pt x="188722" y="19812"/>
                </a:lnTo>
                <a:lnTo>
                  <a:pt x="199567" y="30657"/>
                </a:lnTo>
                <a:lnTo>
                  <a:pt x="199567" y="40411"/>
                </a:lnTo>
                <a:lnTo>
                  <a:pt x="193217" y="40411"/>
                </a:lnTo>
                <a:lnTo>
                  <a:pt x="186867" y="46761"/>
                </a:lnTo>
                <a:close/>
              </a:path>
              <a:path w="265429" h="156844">
                <a:moveTo>
                  <a:pt x="199567" y="30657"/>
                </a:moveTo>
                <a:lnTo>
                  <a:pt x="188722" y="19812"/>
                </a:lnTo>
                <a:lnTo>
                  <a:pt x="199567" y="15328"/>
                </a:lnTo>
                <a:lnTo>
                  <a:pt x="199567" y="30657"/>
                </a:lnTo>
                <a:close/>
              </a:path>
              <a:path w="265429" h="156844">
                <a:moveTo>
                  <a:pt x="247097" y="78187"/>
                </a:moveTo>
                <a:lnTo>
                  <a:pt x="199567" y="30657"/>
                </a:lnTo>
                <a:lnTo>
                  <a:pt x="199567" y="15328"/>
                </a:lnTo>
                <a:lnTo>
                  <a:pt x="202196" y="15328"/>
                </a:lnTo>
                <a:lnTo>
                  <a:pt x="260565" y="73698"/>
                </a:lnTo>
                <a:lnTo>
                  <a:pt x="251586" y="73698"/>
                </a:lnTo>
                <a:lnTo>
                  <a:pt x="247097" y="78187"/>
                </a:lnTo>
                <a:close/>
              </a:path>
              <a:path w="265429" h="156844">
                <a:moveTo>
                  <a:pt x="186867" y="115976"/>
                </a:moveTo>
                <a:lnTo>
                  <a:pt x="0" y="115976"/>
                </a:lnTo>
                <a:lnTo>
                  <a:pt x="0" y="40411"/>
                </a:lnTo>
                <a:lnTo>
                  <a:pt x="186867" y="40411"/>
                </a:lnTo>
                <a:lnTo>
                  <a:pt x="186867" y="46761"/>
                </a:lnTo>
                <a:lnTo>
                  <a:pt x="12700" y="46761"/>
                </a:lnTo>
                <a:lnTo>
                  <a:pt x="6350" y="53111"/>
                </a:lnTo>
                <a:lnTo>
                  <a:pt x="12700" y="53111"/>
                </a:lnTo>
                <a:lnTo>
                  <a:pt x="12700" y="103276"/>
                </a:lnTo>
                <a:lnTo>
                  <a:pt x="6350" y="103276"/>
                </a:lnTo>
                <a:lnTo>
                  <a:pt x="12700" y="109626"/>
                </a:lnTo>
                <a:lnTo>
                  <a:pt x="186867" y="109626"/>
                </a:lnTo>
                <a:lnTo>
                  <a:pt x="186867" y="115976"/>
                </a:lnTo>
                <a:close/>
              </a:path>
              <a:path w="265429" h="156844">
                <a:moveTo>
                  <a:pt x="199567" y="53111"/>
                </a:moveTo>
                <a:lnTo>
                  <a:pt x="12700" y="53111"/>
                </a:lnTo>
                <a:lnTo>
                  <a:pt x="12700" y="46761"/>
                </a:lnTo>
                <a:lnTo>
                  <a:pt x="186867" y="46761"/>
                </a:lnTo>
                <a:lnTo>
                  <a:pt x="193217" y="40411"/>
                </a:lnTo>
                <a:lnTo>
                  <a:pt x="199567" y="40411"/>
                </a:lnTo>
                <a:lnTo>
                  <a:pt x="199567" y="53111"/>
                </a:lnTo>
                <a:close/>
              </a:path>
              <a:path w="265429" h="156844">
                <a:moveTo>
                  <a:pt x="12700" y="53111"/>
                </a:moveTo>
                <a:lnTo>
                  <a:pt x="6350" y="53111"/>
                </a:lnTo>
                <a:lnTo>
                  <a:pt x="12700" y="46761"/>
                </a:lnTo>
                <a:lnTo>
                  <a:pt x="12700" y="53111"/>
                </a:lnTo>
                <a:close/>
              </a:path>
              <a:path w="265429" h="156844">
                <a:moveTo>
                  <a:pt x="251586" y="82676"/>
                </a:moveTo>
                <a:lnTo>
                  <a:pt x="247097" y="78187"/>
                </a:lnTo>
                <a:lnTo>
                  <a:pt x="251586" y="73698"/>
                </a:lnTo>
                <a:lnTo>
                  <a:pt x="251586" y="82676"/>
                </a:lnTo>
                <a:close/>
              </a:path>
              <a:path w="265429" h="156844">
                <a:moveTo>
                  <a:pt x="260578" y="82676"/>
                </a:moveTo>
                <a:lnTo>
                  <a:pt x="251586" y="82676"/>
                </a:lnTo>
                <a:lnTo>
                  <a:pt x="251586" y="73698"/>
                </a:lnTo>
                <a:lnTo>
                  <a:pt x="260565" y="73698"/>
                </a:lnTo>
                <a:lnTo>
                  <a:pt x="265061" y="78193"/>
                </a:lnTo>
                <a:lnTo>
                  <a:pt x="260578" y="82676"/>
                </a:lnTo>
                <a:close/>
              </a:path>
              <a:path w="265429" h="156844">
                <a:moveTo>
                  <a:pt x="202196" y="141058"/>
                </a:moveTo>
                <a:lnTo>
                  <a:pt x="199567" y="141058"/>
                </a:lnTo>
                <a:lnTo>
                  <a:pt x="199567" y="125717"/>
                </a:lnTo>
                <a:lnTo>
                  <a:pt x="247103" y="78193"/>
                </a:lnTo>
                <a:lnTo>
                  <a:pt x="251586" y="82676"/>
                </a:lnTo>
                <a:lnTo>
                  <a:pt x="260578" y="82676"/>
                </a:lnTo>
                <a:lnTo>
                  <a:pt x="202196" y="141058"/>
                </a:lnTo>
                <a:close/>
              </a:path>
              <a:path w="265429" h="156844">
                <a:moveTo>
                  <a:pt x="12700" y="109626"/>
                </a:moveTo>
                <a:lnTo>
                  <a:pt x="6350" y="103276"/>
                </a:lnTo>
                <a:lnTo>
                  <a:pt x="12700" y="103276"/>
                </a:lnTo>
                <a:lnTo>
                  <a:pt x="12700" y="109626"/>
                </a:lnTo>
                <a:close/>
              </a:path>
              <a:path w="265429" h="156844">
                <a:moveTo>
                  <a:pt x="199567" y="115976"/>
                </a:moveTo>
                <a:lnTo>
                  <a:pt x="193217" y="115976"/>
                </a:lnTo>
                <a:lnTo>
                  <a:pt x="186867" y="109626"/>
                </a:lnTo>
                <a:lnTo>
                  <a:pt x="12700" y="109626"/>
                </a:lnTo>
                <a:lnTo>
                  <a:pt x="12700" y="103276"/>
                </a:lnTo>
                <a:lnTo>
                  <a:pt x="199567" y="103276"/>
                </a:lnTo>
                <a:lnTo>
                  <a:pt x="199567" y="115976"/>
                </a:lnTo>
                <a:close/>
              </a:path>
              <a:path w="265429" h="156844">
                <a:moveTo>
                  <a:pt x="186867" y="156387"/>
                </a:moveTo>
                <a:lnTo>
                  <a:pt x="186867" y="109626"/>
                </a:lnTo>
                <a:lnTo>
                  <a:pt x="193217" y="115976"/>
                </a:lnTo>
                <a:lnTo>
                  <a:pt x="199567" y="115976"/>
                </a:lnTo>
                <a:lnTo>
                  <a:pt x="199567" y="125717"/>
                </a:lnTo>
                <a:lnTo>
                  <a:pt x="188722" y="136563"/>
                </a:lnTo>
                <a:lnTo>
                  <a:pt x="199567" y="141058"/>
                </a:lnTo>
                <a:lnTo>
                  <a:pt x="202196" y="141058"/>
                </a:lnTo>
                <a:lnTo>
                  <a:pt x="186867" y="156387"/>
                </a:lnTo>
                <a:close/>
              </a:path>
              <a:path w="265429" h="156844">
                <a:moveTo>
                  <a:pt x="199567" y="141058"/>
                </a:moveTo>
                <a:lnTo>
                  <a:pt x="188722" y="136563"/>
                </a:lnTo>
                <a:lnTo>
                  <a:pt x="199567" y="125717"/>
                </a:lnTo>
                <a:lnTo>
                  <a:pt x="199567" y="14105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06674" y="2520962"/>
            <a:ext cx="4576445" cy="294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  <a:tabLst>
                <a:tab pos="1666875" algn="l"/>
                <a:tab pos="3342004" algn="l"/>
              </a:tabLst>
            </a:pPr>
            <a:r>
              <a:rPr dirty="0" baseline="3472" sz="3600" b="1">
                <a:latin typeface="华文楷体"/>
                <a:cs typeface="华文楷体"/>
              </a:rPr>
              <a:t>提出问</a:t>
            </a:r>
            <a:r>
              <a:rPr dirty="0" baseline="3472" sz="3600" spc="-7" b="1">
                <a:latin typeface="华文楷体"/>
                <a:cs typeface="华文楷体"/>
              </a:rPr>
              <a:t>题</a:t>
            </a:r>
            <a:r>
              <a:rPr dirty="0" baseline="3472" sz="3600" b="1">
                <a:latin typeface="华文楷体"/>
                <a:cs typeface="华文楷体"/>
              </a:rPr>
              <a:t>	</a:t>
            </a:r>
            <a:r>
              <a:rPr dirty="0" sz="2400" b="1">
                <a:latin typeface="华文楷体"/>
                <a:cs typeface="华文楷体"/>
              </a:rPr>
              <a:t>实验探</a:t>
            </a:r>
            <a:r>
              <a:rPr dirty="0" sz="2400" spc="-5" b="1">
                <a:latin typeface="华文楷体"/>
                <a:cs typeface="华文楷体"/>
              </a:rPr>
              <a:t>究</a:t>
            </a:r>
            <a:r>
              <a:rPr dirty="0" sz="2400" b="1">
                <a:latin typeface="华文楷体"/>
                <a:cs typeface="华文楷体"/>
              </a:rPr>
              <a:t>	</a:t>
            </a:r>
            <a:r>
              <a:rPr dirty="0" baseline="1157" sz="3600" b="1">
                <a:latin typeface="华文楷体"/>
                <a:cs typeface="华文楷体"/>
              </a:rPr>
              <a:t>分析归</a:t>
            </a:r>
            <a:r>
              <a:rPr dirty="0" baseline="1157" sz="3600" spc="-7" b="1">
                <a:latin typeface="华文楷体"/>
                <a:cs typeface="华文楷体"/>
              </a:rPr>
              <a:t>纳</a:t>
            </a:r>
            <a:endParaRPr baseline="1157" sz="36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产生感应电流的条件：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闭合回路的磁通量发生变化</a:t>
            </a:r>
            <a:endParaRPr sz="2400">
              <a:latin typeface="华文楷体"/>
              <a:cs typeface="华文楷体"/>
            </a:endParaRPr>
          </a:p>
          <a:p>
            <a:pPr marL="33655" marR="38735" indent="228600">
              <a:lnSpc>
                <a:spcPct val="150000"/>
              </a:lnSpc>
              <a:spcBef>
                <a:spcPts val="590"/>
              </a:spcBef>
            </a:pPr>
            <a:r>
              <a:rPr dirty="0" sz="2400">
                <a:latin typeface="华文楷体"/>
                <a:cs typeface="华文楷体"/>
              </a:rPr>
              <a:t>如何使闭合回路的磁通量变化： </a:t>
            </a:r>
            <a:r>
              <a:rPr dirty="0" sz="2400">
                <a:solidFill>
                  <a:srgbClr val="FF0000"/>
                </a:solidFill>
                <a:latin typeface="华文楷体"/>
                <a:cs typeface="华文楷体"/>
              </a:rPr>
              <a:t>面积变化、磁场变化、夹角变化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28159" y="2663951"/>
            <a:ext cx="306705" cy="127000"/>
          </a:xfrm>
          <a:custGeom>
            <a:avLst/>
            <a:gdLst/>
            <a:ahLst/>
            <a:cxnLst/>
            <a:rect l="l" t="t" r="r" b="b"/>
            <a:pathLst>
              <a:path w="306704" h="127000">
                <a:moveTo>
                  <a:pt x="243839" y="126492"/>
                </a:moveTo>
                <a:lnTo>
                  <a:pt x="243839" y="94487"/>
                </a:lnTo>
                <a:lnTo>
                  <a:pt x="0" y="94487"/>
                </a:lnTo>
                <a:lnTo>
                  <a:pt x="0" y="32004"/>
                </a:lnTo>
                <a:lnTo>
                  <a:pt x="243839" y="32004"/>
                </a:lnTo>
                <a:lnTo>
                  <a:pt x="243839" y="0"/>
                </a:lnTo>
                <a:lnTo>
                  <a:pt x="306324" y="64008"/>
                </a:lnTo>
                <a:lnTo>
                  <a:pt x="243839" y="12649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2445" y="2649321"/>
            <a:ext cx="321310" cy="156845"/>
          </a:xfrm>
          <a:custGeom>
            <a:avLst/>
            <a:gdLst/>
            <a:ahLst/>
            <a:cxnLst/>
            <a:rect l="l" t="t" r="r" b="b"/>
            <a:pathLst>
              <a:path w="321310" h="156844">
                <a:moveTo>
                  <a:pt x="242862" y="46761"/>
                </a:moveTo>
                <a:lnTo>
                  <a:pt x="242862" y="0"/>
                </a:lnTo>
                <a:lnTo>
                  <a:pt x="258190" y="15328"/>
                </a:lnTo>
                <a:lnTo>
                  <a:pt x="255562" y="15328"/>
                </a:lnTo>
                <a:lnTo>
                  <a:pt x="244716" y="19812"/>
                </a:lnTo>
                <a:lnTo>
                  <a:pt x="255562" y="30657"/>
                </a:lnTo>
                <a:lnTo>
                  <a:pt x="255562" y="40411"/>
                </a:lnTo>
                <a:lnTo>
                  <a:pt x="249212" y="40411"/>
                </a:lnTo>
                <a:lnTo>
                  <a:pt x="242862" y="46761"/>
                </a:lnTo>
                <a:close/>
              </a:path>
              <a:path w="321310" h="156844">
                <a:moveTo>
                  <a:pt x="255562" y="30657"/>
                </a:moveTo>
                <a:lnTo>
                  <a:pt x="244716" y="19812"/>
                </a:lnTo>
                <a:lnTo>
                  <a:pt x="255562" y="15328"/>
                </a:lnTo>
                <a:lnTo>
                  <a:pt x="255562" y="30657"/>
                </a:lnTo>
                <a:close/>
              </a:path>
              <a:path w="321310" h="156844">
                <a:moveTo>
                  <a:pt x="303091" y="78187"/>
                </a:moveTo>
                <a:lnTo>
                  <a:pt x="255562" y="30657"/>
                </a:lnTo>
                <a:lnTo>
                  <a:pt x="255562" y="15328"/>
                </a:lnTo>
                <a:lnTo>
                  <a:pt x="258190" y="15328"/>
                </a:lnTo>
                <a:lnTo>
                  <a:pt x="316560" y="73698"/>
                </a:lnTo>
                <a:lnTo>
                  <a:pt x="307581" y="73698"/>
                </a:lnTo>
                <a:lnTo>
                  <a:pt x="303091" y="78187"/>
                </a:lnTo>
                <a:close/>
              </a:path>
              <a:path w="321310" h="156844">
                <a:moveTo>
                  <a:pt x="242862" y="115976"/>
                </a:moveTo>
                <a:lnTo>
                  <a:pt x="0" y="115976"/>
                </a:lnTo>
                <a:lnTo>
                  <a:pt x="0" y="40411"/>
                </a:lnTo>
                <a:lnTo>
                  <a:pt x="242862" y="40411"/>
                </a:lnTo>
                <a:lnTo>
                  <a:pt x="242862" y="46761"/>
                </a:lnTo>
                <a:lnTo>
                  <a:pt x="12700" y="46761"/>
                </a:lnTo>
                <a:lnTo>
                  <a:pt x="6350" y="53111"/>
                </a:lnTo>
                <a:lnTo>
                  <a:pt x="12700" y="53111"/>
                </a:lnTo>
                <a:lnTo>
                  <a:pt x="12700" y="103276"/>
                </a:lnTo>
                <a:lnTo>
                  <a:pt x="6350" y="103276"/>
                </a:lnTo>
                <a:lnTo>
                  <a:pt x="12700" y="109626"/>
                </a:lnTo>
                <a:lnTo>
                  <a:pt x="242862" y="109626"/>
                </a:lnTo>
                <a:lnTo>
                  <a:pt x="242862" y="115976"/>
                </a:lnTo>
                <a:close/>
              </a:path>
              <a:path w="321310" h="156844">
                <a:moveTo>
                  <a:pt x="255562" y="53111"/>
                </a:moveTo>
                <a:lnTo>
                  <a:pt x="12700" y="53111"/>
                </a:lnTo>
                <a:lnTo>
                  <a:pt x="12700" y="46761"/>
                </a:lnTo>
                <a:lnTo>
                  <a:pt x="242862" y="46761"/>
                </a:lnTo>
                <a:lnTo>
                  <a:pt x="249212" y="40411"/>
                </a:lnTo>
                <a:lnTo>
                  <a:pt x="255562" y="40411"/>
                </a:lnTo>
                <a:lnTo>
                  <a:pt x="255562" y="53111"/>
                </a:lnTo>
                <a:close/>
              </a:path>
              <a:path w="321310" h="156844">
                <a:moveTo>
                  <a:pt x="12700" y="53111"/>
                </a:moveTo>
                <a:lnTo>
                  <a:pt x="6350" y="53111"/>
                </a:lnTo>
                <a:lnTo>
                  <a:pt x="12700" y="46761"/>
                </a:lnTo>
                <a:lnTo>
                  <a:pt x="12700" y="53111"/>
                </a:lnTo>
                <a:close/>
              </a:path>
              <a:path w="321310" h="156844">
                <a:moveTo>
                  <a:pt x="307581" y="82676"/>
                </a:moveTo>
                <a:lnTo>
                  <a:pt x="303091" y="78187"/>
                </a:lnTo>
                <a:lnTo>
                  <a:pt x="307581" y="73698"/>
                </a:lnTo>
                <a:lnTo>
                  <a:pt x="307581" y="82676"/>
                </a:lnTo>
                <a:close/>
              </a:path>
              <a:path w="321310" h="156844">
                <a:moveTo>
                  <a:pt x="316572" y="82676"/>
                </a:moveTo>
                <a:lnTo>
                  <a:pt x="307581" y="82676"/>
                </a:lnTo>
                <a:lnTo>
                  <a:pt x="307581" y="73698"/>
                </a:lnTo>
                <a:lnTo>
                  <a:pt x="316560" y="73698"/>
                </a:lnTo>
                <a:lnTo>
                  <a:pt x="321055" y="78193"/>
                </a:lnTo>
                <a:lnTo>
                  <a:pt x="316572" y="82676"/>
                </a:lnTo>
                <a:close/>
              </a:path>
              <a:path w="321310" h="156844">
                <a:moveTo>
                  <a:pt x="258190" y="141058"/>
                </a:moveTo>
                <a:lnTo>
                  <a:pt x="255562" y="141058"/>
                </a:lnTo>
                <a:lnTo>
                  <a:pt x="255562" y="125717"/>
                </a:lnTo>
                <a:lnTo>
                  <a:pt x="303098" y="78193"/>
                </a:lnTo>
                <a:lnTo>
                  <a:pt x="307581" y="82676"/>
                </a:lnTo>
                <a:lnTo>
                  <a:pt x="316572" y="82676"/>
                </a:lnTo>
                <a:lnTo>
                  <a:pt x="258190" y="141058"/>
                </a:lnTo>
                <a:close/>
              </a:path>
              <a:path w="321310" h="156844">
                <a:moveTo>
                  <a:pt x="12700" y="109626"/>
                </a:moveTo>
                <a:lnTo>
                  <a:pt x="6350" y="103276"/>
                </a:lnTo>
                <a:lnTo>
                  <a:pt x="12700" y="103276"/>
                </a:lnTo>
                <a:lnTo>
                  <a:pt x="12700" y="109626"/>
                </a:lnTo>
                <a:close/>
              </a:path>
              <a:path w="321310" h="156844">
                <a:moveTo>
                  <a:pt x="255562" y="115976"/>
                </a:moveTo>
                <a:lnTo>
                  <a:pt x="249212" y="115976"/>
                </a:lnTo>
                <a:lnTo>
                  <a:pt x="242862" y="109626"/>
                </a:lnTo>
                <a:lnTo>
                  <a:pt x="12700" y="109626"/>
                </a:lnTo>
                <a:lnTo>
                  <a:pt x="12700" y="103276"/>
                </a:lnTo>
                <a:lnTo>
                  <a:pt x="255562" y="103276"/>
                </a:lnTo>
                <a:lnTo>
                  <a:pt x="255562" y="115976"/>
                </a:lnTo>
                <a:close/>
              </a:path>
              <a:path w="321310" h="156844">
                <a:moveTo>
                  <a:pt x="242862" y="156387"/>
                </a:moveTo>
                <a:lnTo>
                  <a:pt x="242862" y="109626"/>
                </a:lnTo>
                <a:lnTo>
                  <a:pt x="249212" y="115976"/>
                </a:lnTo>
                <a:lnTo>
                  <a:pt x="255562" y="115976"/>
                </a:lnTo>
                <a:lnTo>
                  <a:pt x="255562" y="125717"/>
                </a:lnTo>
                <a:lnTo>
                  <a:pt x="244716" y="136563"/>
                </a:lnTo>
                <a:lnTo>
                  <a:pt x="255562" y="141058"/>
                </a:lnTo>
                <a:lnTo>
                  <a:pt x="258190" y="141058"/>
                </a:lnTo>
                <a:lnTo>
                  <a:pt x="242862" y="156387"/>
                </a:lnTo>
                <a:close/>
              </a:path>
              <a:path w="321310" h="156844">
                <a:moveTo>
                  <a:pt x="255562" y="141058"/>
                </a:moveTo>
                <a:lnTo>
                  <a:pt x="244716" y="136563"/>
                </a:lnTo>
                <a:lnTo>
                  <a:pt x="255562" y="125717"/>
                </a:lnTo>
                <a:lnTo>
                  <a:pt x="255562" y="14105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3283" y="2136648"/>
            <a:ext cx="1862327" cy="1507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51247" y="2286000"/>
            <a:ext cx="2532888" cy="1357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19717" y="3866184"/>
            <a:ext cx="1397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9918" y="3866184"/>
            <a:ext cx="1430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磁场</a:t>
            </a:r>
            <a:r>
              <a:rPr dirty="0" sz="2400" spc="-5" i="1">
                <a:latin typeface="Times New Roman"/>
                <a:cs typeface="Times New Roman"/>
              </a:rPr>
              <a:t>B</a:t>
            </a:r>
            <a:r>
              <a:rPr dirty="0" sz="2400">
                <a:latin typeface="华文楷体"/>
                <a:cs typeface="华文楷体"/>
              </a:rPr>
              <a:t>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4546" y="3804627"/>
            <a:ext cx="1888489" cy="75184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225"/>
              </a:spcBef>
            </a:pPr>
            <a:r>
              <a:rPr dirty="0" sz="2400">
                <a:latin typeface="华文楷体"/>
                <a:cs typeface="华文楷体"/>
              </a:rPr>
              <a:t>面积</a:t>
            </a:r>
            <a:r>
              <a:rPr dirty="0" sz="2400" i="1">
                <a:latin typeface="Times New Roman"/>
                <a:cs typeface="Times New Roman"/>
              </a:rPr>
              <a:t>S</a:t>
            </a:r>
            <a:r>
              <a:rPr dirty="0" sz="2400">
                <a:latin typeface="华文楷体"/>
                <a:cs typeface="华文楷体"/>
              </a:rPr>
              <a:t>、磁场</a:t>
            </a:r>
            <a:r>
              <a:rPr dirty="0" sz="2400" i="1">
                <a:latin typeface="Times New Roman"/>
                <a:cs typeface="Times New Roman"/>
              </a:rPr>
              <a:t>B </a:t>
            </a:r>
            <a:r>
              <a:rPr dirty="0" sz="2400">
                <a:latin typeface="华文楷体"/>
                <a:cs typeface="华文楷体"/>
              </a:rPr>
              <a:t>同时变化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46264" y="2165604"/>
            <a:ext cx="1993392" cy="1476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37103" y="4804016"/>
            <a:ext cx="5828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请同学们课后设计产生感应电流的其他实</a:t>
            </a:r>
            <a:r>
              <a:rPr dirty="0" sz="2400" spc="-5" b="1">
                <a:latin typeface="华文楷体"/>
                <a:cs typeface="华文楷体"/>
              </a:rPr>
              <a:t>验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1649527"/>
            <a:ext cx="180530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课堂小结</a:t>
            </a:r>
            <a:r>
              <a:rPr dirty="0" sz="2800" spc="-10" b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3116" y="2273807"/>
            <a:ext cx="2663952" cy="3034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98100" y="2533891"/>
            <a:ext cx="5948045" cy="32404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3172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越努力越幸运</a:t>
            </a:r>
            <a:r>
              <a:rPr dirty="0" sz="2800" spc="-10" b="1">
                <a:solidFill>
                  <a:srgbClr val="FF0000"/>
                </a:solidFill>
                <a:latin typeface="华文楷体"/>
                <a:cs typeface="华文楷体"/>
              </a:rPr>
              <a:t>！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350">
              <a:latin typeface="Times New Roman"/>
              <a:cs typeface="Times New Roman"/>
            </a:endParaRPr>
          </a:p>
          <a:p>
            <a:pPr algn="ctr" marR="54610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不懈努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  <a:p>
            <a:pPr marL="3044190">
              <a:lnSpc>
                <a:spcPct val="100000"/>
              </a:lnSpc>
              <a:spcBef>
                <a:spcPts val="1420"/>
              </a:spcBef>
            </a:pPr>
            <a:r>
              <a:rPr dirty="0" sz="2400" spc="-5" b="1">
                <a:latin typeface="华文楷体"/>
                <a:cs typeface="华文楷体"/>
              </a:rPr>
              <a:t>+</a:t>
            </a:r>
            <a:r>
              <a:rPr dirty="0" sz="2400" b="1">
                <a:latin typeface="华文楷体"/>
                <a:cs typeface="华文楷体"/>
              </a:rPr>
              <a:t>有准备的头</a:t>
            </a:r>
            <a:r>
              <a:rPr dirty="0" sz="2400" spc="-5" b="1">
                <a:latin typeface="华文楷体"/>
                <a:cs typeface="华文楷体"/>
              </a:rPr>
              <a:t>脑</a:t>
            </a:r>
            <a:endParaRPr sz="2400">
              <a:latin typeface="华文楷体"/>
              <a:cs typeface="华文楷体"/>
            </a:endParaRPr>
          </a:p>
          <a:p>
            <a:pPr marL="3898900">
              <a:lnSpc>
                <a:spcPct val="100000"/>
              </a:lnSpc>
              <a:spcBef>
                <a:spcPts val="2540"/>
              </a:spcBef>
            </a:pPr>
            <a:r>
              <a:rPr dirty="0" sz="2400" spc="-5" b="1">
                <a:latin typeface="华文楷体"/>
                <a:cs typeface="华文楷体"/>
              </a:rPr>
              <a:t>+</a:t>
            </a:r>
            <a:r>
              <a:rPr dirty="0" sz="2400" b="1">
                <a:latin typeface="华文楷体"/>
                <a:cs typeface="华文楷体"/>
              </a:rPr>
              <a:t>敏锐的洞察</a:t>
            </a:r>
            <a:r>
              <a:rPr dirty="0" sz="2400" spc="-5" b="1">
                <a:latin typeface="华文楷体"/>
                <a:cs typeface="华文楷体"/>
              </a:rPr>
              <a:t>力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sz="2800">
                <a:latin typeface="华文楷体"/>
                <a:cs typeface="华文楷体"/>
              </a:rPr>
              <a:t>法拉</a:t>
            </a:r>
            <a:r>
              <a:rPr dirty="0" sz="2800" spc="-5">
                <a:latin typeface="华文楷体"/>
                <a:cs typeface="华文楷体"/>
              </a:rPr>
              <a:t>第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953" y="2124367"/>
            <a:ext cx="2912745" cy="1409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看到了什么现象</a:t>
            </a:r>
            <a:r>
              <a:rPr dirty="0" sz="2800" spc="-10" b="1">
                <a:solidFill>
                  <a:srgbClr val="2709B6"/>
                </a:solidFill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2800" b="1">
                <a:solidFill>
                  <a:srgbClr val="2709B6"/>
                </a:solidFill>
                <a:latin typeface="华文楷体"/>
                <a:cs typeface="华文楷体"/>
              </a:rPr>
              <a:t>物理原理是什么</a:t>
            </a:r>
            <a:r>
              <a:rPr dirty="0" sz="2800" spc="-10" b="1">
                <a:solidFill>
                  <a:srgbClr val="2709B6"/>
                </a:solidFill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1186" y="4172216"/>
            <a:ext cx="2517775" cy="1304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电磁感应现</a:t>
            </a:r>
            <a:r>
              <a:rPr dirty="0" sz="2800" spc="-10" b="1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latin typeface="华文楷体"/>
                <a:cs typeface="华文楷体"/>
              </a:rPr>
              <a:t>产生了感应电</a:t>
            </a:r>
            <a:r>
              <a:rPr dirty="0" sz="2800" spc="-10" b="1">
                <a:latin typeface="华文楷体"/>
                <a:cs typeface="华文楷体"/>
              </a:rPr>
              <a:t>流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3496" y="3767328"/>
            <a:ext cx="3674363" cy="1955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53684" y="1516380"/>
            <a:ext cx="3637788" cy="212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08876" y="1389888"/>
            <a:ext cx="1790064" cy="841375"/>
          </a:xfrm>
          <a:custGeom>
            <a:avLst/>
            <a:gdLst/>
            <a:ahLst/>
            <a:cxnLst/>
            <a:rect l="l" t="t" r="r" b="b"/>
            <a:pathLst>
              <a:path w="1790065" h="841375">
                <a:moveTo>
                  <a:pt x="117348" y="597407"/>
                </a:moveTo>
                <a:lnTo>
                  <a:pt x="117348" y="118872"/>
                </a:lnTo>
                <a:lnTo>
                  <a:pt x="126892" y="72425"/>
                </a:lnTo>
                <a:lnTo>
                  <a:pt x="152652" y="34523"/>
                </a:lnTo>
                <a:lnTo>
                  <a:pt x="190858" y="9077"/>
                </a:lnTo>
                <a:lnTo>
                  <a:pt x="237744" y="0"/>
                </a:lnTo>
                <a:lnTo>
                  <a:pt x="1670303" y="0"/>
                </a:lnTo>
                <a:lnTo>
                  <a:pt x="1716629" y="9077"/>
                </a:lnTo>
                <a:lnTo>
                  <a:pt x="1754490" y="34523"/>
                </a:lnTo>
                <a:lnTo>
                  <a:pt x="1779976" y="72425"/>
                </a:lnTo>
                <a:lnTo>
                  <a:pt x="1789176" y="118872"/>
                </a:lnTo>
                <a:lnTo>
                  <a:pt x="1789176" y="417575"/>
                </a:lnTo>
                <a:lnTo>
                  <a:pt x="1789506" y="597255"/>
                </a:lnTo>
                <a:lnTo>
                  <a:pt x="117589" y="597268"/>
                </a:lnTo>
                <a:lnTo>
                  <a:pt x="117348" y="597407"/>
                </a:lnTo>
                <a:close/>
              </a:path>
              <a:path w="1790065" h="841375">
                <a:moveTo>
                  <a:pt x="1670303" y="716280"/>
                </a:moveTo>
                <a:lnTo>
                  <a:pt x="237744" y="716280"/>
                </a:lnTo>
                <a:lnTo>
                  <a:pt x="190862" y="707194"/>
                </a:lnTo>
                <a:lnTo>
                  <a:pt x="152682" y="681734"/>
                </a:lnTo>
                <a:lnTo>
                  <a:pt x="126994" y="643794"/>
                </a:lnTo>
                <a:lnTo>
                  <a:pt x="117589" y="597268"/>
                </a:lnTo>
                <a:lnTo>
                  <a:pt x="1789478" y="597268"/>
                </a:lnTo>
                <a:lnTo>
                  <a:pt x="1789176" y="597407"/>
                </a:lnTo>
                <a:lnTo>
                  <a:pt x="1779976" y="643853"/>
                </a:lnTo>
                <a:lnTo>
                  <a:pt x="1754490" y="681751"/>
                </a:lnTo>
                <a:lnTo>
                  <a:pt x="1716629" y="707196"/>
                </a:lnTo>
                <a:lnTo>
                  <a:pt x="1670303" y="716280"/>
                </a:lnTo>
                <a:close/>
              </a:path>
              <a:path w="1790065" h="841375">
                <a:moveTo>
                  <a:pt x="0" y="841248"/>
                </a:moveTo>
                <a:lnTo>
                  <a:pt x="396240" y="716280"/>
                </a:lnTo>
                <a:lnTo>
                  <a:pt x="813816" y="716280"/>
                </a:lnTo>
                <a:lnTo>
                  <a:pt x="0" y="8412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58266" y="1382991"/>
            <a:ext cx="1846580" cy="861060"/>
          </a:xfrm>
          <a:custGeom>
            <a:avLst/>
            <a:gdLst/>
            <a:ahLst/>
            <a:cxnLst/>
            <a:rect l="l" t="t" r="r" b="b"/>
            <a:pathLst>
              <a:path w="1846579" h="861060">
                <a:moveTo>
                  <a:pt x="408217" y="728980"/>
                </a:moveTo>
                <a:lnTo>
                  <a:pt x="274891" y="728980"/>
                </a:lnTo>
                <a:lnTo>
                  <a:pt x="250317" y="723900"/>
                </a:lnTo>
                <a:lnTo>
                  <a:pt x="244462" y="721360"/>
                </a:lnTo>
                <a:lnTo>
                  <a:pt x="238747" y="720090"/>
                </a:lnTo>
                <a:lnTo>
                  <a:pt x="233159" y="717550"/>
                </a:lnTo>
                <a:lnTo>
                  <a:pt x="227736" y="713740"/>
                </a:lnTo>
                <a:lnTo>
                  <a:pt x="222465" y="711200"/>
                </a:lnTo>
                <a:lnTo>
                  <a:pt x="217347" y="707390"/>
                </a:lnTo>
                <a:lnTo>
                  <a:pt x="212420" y="704850"/>
                </a:lnTo>
                <a:lnTo>
                  <a:pt x="207657" y="701040"/>
                </a:lnTo>
                <a:lnTo>
                  <a:pt x="203098" y="697230"/>
                </a:lnTo>
                <a:lnTo>
                  <a:pt x="198716" y="692150"/>
                </a:lnTo>
                <a:lnTo>
                  <a:pt x="194551" y="688340"/>
                </a:lnTo>
                <a:lnTo>
                  <a:pt x="190601" y="683260"/>
                </a:lnTo>
                <a:lnTo>
                  <a:pt x="186867" y="679450"/>
                </a:lnTo>
                <a:lnTo>
                  <a:pt x="183349" y="674370"/>
                </a:lnTo>
                <a:lnTo>
                  <a:pt x="180073" y="669290"/>
                </a:lnTo>
                <a:lnTo>
                  <a:pt x="177050" y="662940"/>
                </a:lnTo>
                <a:lnTo>
                  <a:pt x="174269" y="657860"/>
                </a:lnTo>
                <a:lnTo>
                  <a:pt x="171742" y="652780"/>
                </a:lnTo>
                <a:lnTo>
                  <a:pt x="169481" y="646430"/>
                </a:lnTo>
                <a:lnTo>
                  <a:pt x="167513" y="641350"/>
                </a:lnTo>
                <a:lnTo>
                  <a:pt x="161848" y="603250"/>
                </a:lnTo>
                <a:lnTo>
                  <a:pt x="161848" y="125730"/>
                </a:lnTo>
                <a:lnTo>
                  <a:pt x="167513" y="87630"/>
                </a:lnTo>
                <a:lnTo>
                  <a:pt x="169481" y="82550"/>
                </a:lnTo>
                <a:lnTo>
                  <a:pt x="171742" y="76200"/>
                </a:lnTo>
                <a:lnTo>
                  <a:pt x="174269" y="71120"/>
                </a:lnTo>
                <a:lnTo>
                  <a:pt x="177050" y="64770"/>
                </a:lnTo>
                <a:lnTo>
                  <a:pt x="180073" y="59690"/>
                </a:lnTo>
                <a:lnTo>
                  <a:pt x="183349" y="54610"/>
                </a:lnTo>
                <a:lnTo>
                  <a:pt x="186867" y="49530"/>
                </a:lnTo>
                <a:lnTo>
                  <a:pt x="190601" y="45720"/>
                </a:lnTo>
                <a:lnTo>
                  <a:pt x="194551" y="40640"/>
                </a:lnTo>
                <a:lnTo>
                  <a:pt x="198716" y="36830"/>
                </a:lnTo>
                <a:lnTo>
                  <a:pt x="203098" y="31750"/>
                </a:lnTo>
                <a:lnTo>
                  <a:pt x="207657" y="27940"/>
                </a:lnTo>
                <a:lnTo>
                  <a:pt x="212420" y="24130"/>
                </a:lnTo>
                <a:lnTo>
                  <a:pt x="217347" y="20320"/>
                </a:lnTo>
                <a:lnTo>
                  <a:pt x="222465" y="17780"/>
                </a:lnTo>
                <a:lnTo>
                  <a:pt x="227736" y="13970"/>
                </a:lnTo>
                <a:lnTo>
                  <a:pt x="233159" y="11430"/>
                </a:lnTo>
                <a:lnTo>
                  <a:pt x="238747" y="8890"/>
                </a:lnTo>
                <a:lnTo>
                  <a:pt x="244462" y="7620"/>
                </a:lnTo>
                <a:lnTo>
                  <a:pt x="250317" y="5080"/>
                </a:lnTo>
                <a:lnTo>
                  <a:pt x="274891" y="0"/>
                </a:lnTo>
                <a:lnTo>
                  <a:pt x="1733423" y="0"/>
                </a:lnTo>
                <a:lnTo>
                  <a:pt x="1757997" y="5080"/>
                </a:lnTo>
                <a:lnTo>
                  <a:pt x="1763852" y="7620"/>
                </a:lnTo>
                <a:lnTo>
                  <a:pt x="1769567" y="8890"/>
                </a:lnTo>
                <a:lnTo>
                  <a:pt x="1775155" y="11430"/>
                </a:lnTo>
                <a:lnTo>
                  <a:pt x="1777866" y="12700"/>
                </a:lnTo>
                <a:lnTo>
                  <a:pt x="276326" y="12700"/>
                </a:lnTo>
                <a:lnTo>
                  <a:pt x="270344" y="13970"/>
                </a:lnTo>
                <a:lnTo>
                  <a:pt x="265087" y="13970"/>
                </a:lnTo>
                <a:lnTo>
                  <a:pt x="259295" y="15240"/>
                </a:lnTo>
                <a:lnTo>
                  <a:pt x="259613" y="15240"/>
                </a:lnTo>
                <a:lnTo>
                  <a:pt x="256774" y="16510"/>
                </a:lnTo>
                <a:lnTo>
                  <a:pt x="254241" y="16510"/>
                </a:lnTo>
                <a:lnTo>
                  <a:pt x="248678" y="19050"/>
                </a:lnTo>
                <a:lnTo>
                  <a:pt x="248970" y="19050"/>
                </a:lnTo>
                <a:lnTo>
                  <a:pt x="246259" y="20320"/>
                </a:lnTo>
                <a:lnTo>
                  <a:pt x="243827" y="20320"/>
                </a:lnTo>
                <a:lnTo>
                  <a:pt x="238531" y="22860"/>
                </a:lnTo>
                <a:lnTo>
                  <a:pt x="238810" y="22860"/>
                </a:lnTo>
                <a:lnTo>
                  <a:pt x="233654" y="25400"/>
                </a:lnTo>
                <a:lnTo>
                  <a:pt x="233934" y="25400"/>
                </a:lnTo>
                <a:lnTo>
                  <a:pt x="228930" y="27940"/>
                </a:lnTo>
                <a:lnTo>
                  <a:pt x="229184" y="27940"/>
                </a:lnTo>
                <a:lnTo>
                  <a:pt x="224332" y="31750"/>
                </a:lnTo>
                <a:lnTo>
                  <a:pt x="224586" y="31750"/>
                </a:lnTo>
                <a:lnTo>
                  <a:pt x="219900" y="34290"/>
                </a:lnTo>
                <a:lnTo>
                  <a:pt x="220141" y="34290"/>
                </a:lnTo>
                <a:lnTo>
                  <a:pt x="215633" y="38100"/>
                </a:lnTo>
                <a:lnTo>
                  <a:pt x="215861" y="38100"/>
                </a:lnTo>
                <a:lnTo>
                  <a:pt x="211518" y="41910"/>
                </a:lnTo>
                <a:lnTo>
                  <a:pt x="211747" y="41910"/>
                </a:lnTo>
                <a:lnTo>
                  <a:pt x="207594" y="45720"/>
                </a:lnTo>
                <a:lnTo>
                  <a:pt x="207810" y="45720"/>
                </a:lnTo>
                <a:lnTo>
                  <a:pt x="203847" y="49530"/>
                </a:lnTo>
                <a:lnTo>
                  <a:pt x="204050" y="49530"/>
                </a:lnTo>
                <a:lnTo>
                  <a:pt x="200304" y="53340"/>
                </a:lnTo>
                <a:lnTo>
                  <a:pt x="200494" y="53340"/>
                </a:lnTo>
                <a:lnTo>
                  <a:pt x="196938" y="57150"/>
                </a:lnTo>
                <a:lnTo>
                  <a:pt x="197129" y="57150"/>
                </a:lnTo>
                <a:lnTo>
                  <a:pt x="193789" y="62230"/>
                </a:lnTo>
                <a:lnTo>
                  <a:pt x="193967" y="62230"/>
                </a:lnTo>
                <a:lnTo>
                  <a:pt x="191633" y="66040"/>
                </a:lnTo>
                <a:lnTo>
                  <a:pt x="191007" y="66040"/>
                </a:lnTo>
                <a:lnTo>
                  <a:pt x="188137" y="71120"/>
                </a:lnTo>
                <a:lnTo>
                  <a:pt x="188277" y="71120"/>
                </a:lnTo>
                <a:lnTo>
                  <a:pt x="185635" y="76200"/>
                </a:lnTo>
                <a:lnTo>
                  <a:pt x="185775" y="76200"/>
                </a:lnTo>
                <a:lnTo>
                  <a:pt x="183375" y="81280"/>
                </a:lnTo>
                <a:lnTo>
                  <a:pt x="183502" y="81280"/>
                </a:lnTo>
                <a:lnTo>
                  <a:pt x="181355" y="86360"/>
                </a:lnTo>
                <a:lnTo>
                  <a:pt x="179590" y="91440"/>
                </a:lnTo>
                <a:lnTo>
                  <a:pt x="178066" y="96520"/>
                </a:lnTo>
                <a:lnTo>
                  <a:pt x="176809" y="102870"/>
                </a:lnTo>
                <a:lnTo>
                  <a:pt x="175831" y="107950"/>
                </a:lnTo>
                <a:lnTo>
                  <a:pt x="175270" y="113030"/>
                </a:lnTo>
                <a:lnTo>
                  <a:pt x="174688" y="119380"/>
                </a:lnTo>
                <a:lnTo>
                  <a:pt x="174548" y="125730"/>
                </a:lnTo>
                <a:lnTo>
                  <a:pt x="174548" y="603250"/>
                </a:lnTo>
                <a:lnTo>
                  <a:pt x="174701" y="609600"/>
                </a:lnTo>
                <a:lnTo>
                  <a:pt x="175145" y="614680"/>
                </a:lnTo>
                <a:lnTo>
                  <a:pt x="175869" y="621030"/>
                </a:lnTo>
                <a:lnTo>
                  <a:pt x="176872" y="626110"/>
                </a:lnTo>
                <a:lnTo>
                  <a:pt x="178142" y="632460"/>
                </a:lnTo>
                <a:lnTo>
                  <a:pt x="178389" y="632460"/>
                </a:lnTo>
                <a:lnTo>
                  <a:pt x="179679" y="637540"/>
                </a:lnTo>
                <a:lnTo>
                  <a:pt x="181470" y="642620"/>
                </a:lnTo>
                <a:lnTo>
                  <a:pt x="183502" y="647700"/>
                </a:lnTo>
                <a:lnTo>
                  <a:pt x="183375" y="647700"/>
                </a:lnTo>
                <a:lnTo>
                  <a:pt x="185775" y="652780"/>
                </a:lnTo>
                <a:lnTo>
                  <a:pt x="185635" y="652780"/>
                </a:lnTo>
                <a:lnTo>
                  <a:pt x="188277" y="657860"/>
                </a:lnTo>
                <a:lnTo>
                  <a:pt x="188137" y="657860"/>
                </a:lnTo>
                <a:lnTo>
                  <a:pt x="191007" y="662940"/>
                </a:lnTo>
                <a:lnTo>
                  <a:pt x="191633" y="662940"/>
                </a:lnTo>
                <a:lnTo>
                  <a:pt x="193967" y="666750"/>
                </a:lnTo>
                <a:lnTo>
                  <a:pt x="193789" y="666750"/>
                </a:lnTo>
                <a:lnTo>
                  <a:pt x="197129" y="671830"/>
                </a:lnTo>
                <a:lnTo>
                  <a:pt x="197827" y="671830"/>
                </a:lnTo>
                <a:lnTo>
                  <a:pt x="200494" y="675640"/>
                </a:lnTo>
                <a:lnTo>
                  <a:pt x="200304" y="675640"/>
                </a:lnTo>
                <a:lnTo>
                  <a:pt x="204050" y="679450"/>
                </a:lnTo>
                <a:lnTo>
                  <a:pt x="203847" y="679450"/>
                </a:lnTo>
                <a:lnTo>
                  <a:pt x="207810" y="683260"/>
                </a:lnTo>
                <a:lnTo>
                  <a:pt x="207594" y="683260"/>
                </a:lnTo>
                <a:lnTo>
                  <a:pt x="211747" y="687070"/>
                </a:lnTo>
                <a:lnTo>
                  <a:pt x="211518" y="687070"/>
                </a:lnTo>
                <a:lnTo>
                  <a:pt x="215861" y="690880"/>
                </a:lnTo>
                <a:lnTo>
                  <a:pt x="215633" y="690880"/>
                </a:lnTo>
                <a:lnTo>
                  <a:pt x="220141" y="694690"/>
                </a:lnTo>
                <a:lnTo>
                  <a:pt x="219900" y="694690"/>
                </a:lnTo>
                <a:lnTo>
                  <a:pt x="224586" y="697230"/>
                </a:lnTo>
                <a:lnTo>
                  <a:pt x="224332" y="697230"/>
                </a:lnTo>
                <a:lnTo>
                  <a:pt x="229184" y="701040"/>
                </a:lnTo>
                <a:lnTo>
                  <a:pt x="230598" y="701040"/>
                </a:lnTo>
                <a:lnTo>
                  <a:pt x="233934" y="703580"/>
                </a:lnTo>
                <a:lnTo>
                  <a:pt x="233654" y="703580"/>
                </a:lnTo>
                <a:lnTo>
                  <a:pt x="238810" y="706120"/>
                </a:lnTo>
                <a:lnTo>
                  <a:pt x="238531" y="706120"/>
                </a:lnTo>
                <a:lnTo>
                  <a:pt x="243827" y="707390"/>
                </a:lnTo>
                <a:lnTo>
                  <a:pt x="243547" y="707390"/>
                </a:lnTo>
                <a:lnTo>
                  <a:pt x="248970" y="709930"/>
                </a:lnTo>
                <a:lnTo>
                  <a:pt x="248678" y="709930"/>
                </a:lnTo>
                <a:lnTo>
                  <a:pt x="254241" y="711200"/>
                </a:lnTo>
                <a:lnTo>
                  <a:pt x="253936" y="711200"/>
                </a:lnTo>
                <a:lnTo>
                  <a:pt x="259613" y="713740"/>
                </a:lnTo>
                <a:lnTo>
                  <a:pt x="259295" y="713740"/>
                </a:lnTo>
                <a:lnTo>
                  <a:pt x="265087" y="715010"/>
                </a:lnTo>
                <a:lnTo>
                  <a:pt x="270344" y="715010"/>
                </a:lnTo>
                <a:lnTo>
                  <a:pt x="276326" y="716280"/>
                </a:lnTo>
                <a:lnTo>
                  <a:pt x="488467" y="716280"/>
                </a:lnTo>
                <a:lnTo>
                  <a:pt x="484425" y="717550"/>
                </a:lnTo>
                <a:lnTo>
                  <a:pt x="444957" y="717550"/>
                </a:lnTo>
                <a:lnTo>
                  <a:pt x="408217" y="728980"/>
                </a:lnTo>
                <a:close/>
              </a:path>
              <a:path w="1846579" h="861060">
                <a:moveTo>
                  <a:pt x="1754377" y="17780"/>
                </a:moveTo>
                <a:lnTo>
                  <a:pt x="1748701" y="15240"/>
                </a:lnTo>
                <a:lnTo>
                  <a:pt x="1749005" y="15240"/>
                </a:lnTo>
                <a:lnTo>
                  <a:pt x="1743227" y="13970"/>
                </a:lnTo>
                <a:lnTo>
                  <a:pt x="1737969" y="13970"/>
                </a:lnTo>
                <a:lnTo>
                  <a:pt x="1731987" y="12700"/>
                </a:lnTo>
                <a:lnTo>
                  <a:pt x="1777866" y="12700"/>
                </a:lnTo>
                <a:lnTo>
                  <a:pt x="1780578" y="13970"/>
                </a:lnTo>
                <a:lnTo>
                  <a:pt x="1784091" y="16510"/>
                </a:lnTo>
                <a:lnTo>
                  <a:pt x="1754073" y="16510"/>
                </a:lnTo>
                <a:lnTo>
                  <a:pt x="1754377" y="17780"/>
                </a:lnTo>
                <a:close/>
              </a:path>
              <a:path w="1846579" h="861060">
                <a:moveTo>
                  <a:pt x="253936" y="17780"/>
                </a:moveTo>
                <a:lnTo>
                  <a:pt x="254241" y="16510"/>
                </a:lnTo>
                <a:lnTo>
                  <a:pt x="256774" y="16510"/>
                </a:lnTo>
                <a:lnTo>
                  <a:pt x="253936" y="17780"/>
                </a:lnTo>
                <a:close/>
              </a:path>
              <a:path w="1846579" h="861060">
                <a:moveTo>
                  <a:pt x="1764766" y="21590"/>
                </a:moveTo>
                <a:lnTo>
                  <a:pt x="1759343" y="19050"/>
                </a:lnTo>
                <a:lnTo>
                  <a:pt x="1759635" y="19050"/>
                </a:lnTo>
                <a:lnTo>
                  <a:pt x="1754073" y="16510"/>
                </a:lnTo>
                <a:lnTo>
                  <a:pt x="1784091" y="16510"/>
                </a:lnTo>
                <a:lnTo>
                  <a:pt x="1785848" y="17780"/>
                </a:lnTo>
                <a:lnTo>
                  <a:pt x="1790966" y="20320"/>
                </a:lnTo>
                <a:lnTo>
                  <a:pt x="1764487" y="20320"/>
                </a:lnTo>
                <a:lnTo>
                  <a:pt x="1764766" y="21590"/>
                </a:lnTo>
                <a:close/>
              </a:path>
              <a:path w="1846579" h="861060">
                <a:moveTo>
                  <a:pt x="243547" y="21590"/>
                </a:moveTo>
                <a:lnTo>
                  <a:pt x="243827" y="20320"/>
                </a:lnTo>
                <a:lnTo>
                  <a:pt x="246259" y="20320"/>
                </a:lnTo>
                <a:lnTo>
                  <a:pt x="243547" y="21590"/>
                </a:lnTo>
                <a:close/>
              </a:path>
              <a:path w="1846579" h="861060">
                <a:moveTo>
                  <a:pt x="1817458" y="67310"/>
                </a:moveTo>
                <a:lnTo>
                  <a:pt x="1814347" y="62230"/>
                </a:lnTo>
                <a:lnTo>
                  <a:pt x="1814525" y="62230"/>
                </a:lnTo>
                <a:lnTo>
                  <a:pt x="1811185" y="57150"/>
                </a:lnTo>
                <a:lnTo>
                  <a:pt x="1811375" y="57150"/>
                </a:lnTo>
                <a:lnTo>
                  <a:pt x="1807819" y="53340"/>
                </a:lnTo>
                <a:lnTo>
                  <a:pt x="1808010" y="53340"/>
                </a:lnTo>
                <a:lnTo>
                  <a:pt x="1804263" y="49530"/>
                </a:lnTo>
                <a:lnTo>
                  <a:pt x="1804466" y="49530"/>
                </a:lnTo>
                <a:lnTo>
                  <a:pt x="1800504" y="45720"/>
                </a:lnTo>
                <a:lnTo>
                  <a:pt x="1800720" y="45720"/>
                </a:lnTo>
                <a:lnTo>
                  <a:pt x="1796567" y="41910"/>
                </a:lnTo>
                <a:lnTo>
                  <a:pt x="1796796" y="41910"/>
                </a:lnTo>
                <a:lnTo>
                  <a:pt x="1792452" y="38100"/>
                </a:lnTo>
                <a:lnTo>
                  <a:pt x="1792681" y="38100"/>
                </a:lnTo>
                <a:lnTo>
                  <a:pt x="1788172" y="34290"/>
                </a:lnTo>
                <a:lnTo>
                  <a:pt x="1788414" y="34290"/>
                </a:lnTo>
                <a:lnTo>
                  <a:pt x="1783727" y="31750"/>
                </a:lnTo>
                <a:lnTo>
                  <a:pt x="1783981" y="31750"/>
                </a:lnTo>
                <a:lnTo>
                  <a:pt x="1779130" y="27940"/>
                </a:lnTo>
                <a:lnTo>
                  <a:pt x="1779384" y="27940"/>
                </a:lnTo>
                <a:lnTo>
                  <a:pt x="1774380" y="25400"/>
                </a:lnTo>
                <a:lnTo>
                  <a:pt x="1774659" y="25400"/>
                </a:lnTo>
                <a:lnTo>
                  <a:pt x="1769503" y="22860"/>
                </a:lnTo>
                <a:lnTo>
                  <a:pt x="1769783" y="22860"/>
                </a:lnTo>
                <a:lnTo>
                  <a:pt x="1764487" y="20320"/>
                </a:lnTo>
                <a:lnTo>
                  <a:pt x="1790966" y="20320"/>
                </a:lnTo>
                <a:lnTo>
                  <a:pt x="1795894" y="24130"/>
                </a:lnTo>
                <a:lnTo>
                  <a:pt x="1800656" y="27940"/>
                </a:lnTo>
                <a:lnTo>
                  <a:pt x="1805216" y="31750"/>
                </a:lnTo>
                <a:lnTo>
                  <a:pt x="1809597" y="36830"/>
                </a:lnTo>
                <a:lnTo>
                  <a:pt x="1813763" y="40640"/>
                </a:lnTo>
                <a:lnTo>
                  <a:pt x="1817712" y="45720"/>
                </a:lnTo>
                <a:lnTo>
                  <a:pt x="1821446" y="49530"/>
                </a:lnTo>
                <a:lnTo>
                  <a:pt x="1824964" y="54610"/>
                </a:lnTo>
                <a:lnTo>
                  <a:pt x="1828241" y="59690"/>
                </a:lnTo>
                <a:lnTo>
                  <a:pt x="1831263" y="64770"/>
                </a:lnTo>
                <a:lnTo>
                  <a:pt x="1831820" y="66040"/>
                </a:lnTo>
                <a:lnTo>
                  <a:pt x="1817306" y="66040"/>
                </a:lnTo>
                <a:lnTo>
                  <a:pt x="1817458" y="67310"/>
                </a:lnTo>
                <a:close/>
              </a:path>
              <a:path w="1846579" h="861060">
                <a:moveTo>
                  <a:pt x="190855" y="67310"/>
                </a:moveTo>
                <a:lnTo>
                  <a:pt x="191007" y="66040"/>
                </a:lnTo>
                <a:lnTo>
                  <a:pt x="191633" y="66040"/>
                </a:lnTo>
                <a:lnTo>
                  <a:pt x="190855" y="67310"/>
                </a:lnTo>
                <a:close/>
              </a:path>
              <a:path w="1846579" h="861060">
                <a:moveTo>
                  <a:pt x="1843067" y="632460"/>
                </a:moveTo>
                <a:lnTo>
                  <a:pt x="1830171" y="632460"/>
                </a:lnTo>
                <a:lnTo>
                  <a:pt x="1831505" y="626110"/>
                </a:lnTo>
                <a:lnTo>
                  <a:pt x="1832482" y="621030"/>
                </a:lnTo>
                <a:lnTo>
                  <a:pt x="1833194" y="614680"/>
                </a:lnTo>
                <a:lnTo>
                  <a:pt x="1833626" y="609600"/>
                </a:lnTo>
                <a:lnTo>
                  <a:pt x="1833765" y="603250"/>
                </a:lnTo>
                <a:lnTo>
                  <a:pt x="1833765" y="125730"/>
                </a:lnTo>
                <a:lnTo>
                  <a:pt x="1833613" y="119380"/>
                </a:lnTo>
                <a:lnTo>
                  <a:pt x="1833168" y="113030"/>
                </a:lnTo>
                <a:lnTo>
                  <a:pt x="1832444" y="107950"/>
                </a:lnTo>
                <a:lnTo>
                  <a:pt x="1831441" y="102870"/>
                </a:lnTo>
                <a:lnTo>
                  <a:pt x="1830171" y="96520"/>
                </a:lnTo>
                <a:lnTo>
                  <a:pt x="1828634" y="91440"/>
                </a:lnTo>
                <a:lnTo>
                  <a:pt x="1826844" y="86360"/>
                </a:lnTo>
                <a:lnTo>
                  <a:pt x="1824812" y="81280"/>
                </a:lnTo>
                <a:lnTo>
                  <a:pt x="1822538" y="76200"/>
                </a:lnTo>
                <a:lnTo>
                  <a:pt x="1822678" y="76200"/>
                </a:lnTo>
                <a:lnTo>
                  <a:pt x="1820037" y="71120"/>
                </a:lnTo>
                <a:lnTo>
                  <a:pt x="1820176" y="71120"/>
                </a:lnTo>
                <a:lnTo>
                  <a:pt x="1817306" y="66040"/>
                </a:lnTo>
                <a:lnTo>
                  <a:pt x="1831820" y="66040"/>
                </a:lnTo>
                <a:lnTo>
                  <a:pt x="1834045" y="71120"/>
                </a:lnTo>
                <a:lnTo>
                  <a:pt x="1836572" y="76200"/>
                </a:lnTo>
                <a:lnTo>
                  <a:pt x="1838832" y="82550"/>
                </a:lnTo>
                <a:lnTo>
                  <a:pt x="1840801" y="87630"/>
                </a:lnTo>
                <a:lnTo>
                  <a:pt x="1842503" y="93980"/>
                </a:lnTo>
                <a:lnTo>
                  <a:pt x="1846465" y="125730"/>
                </a:lnTo>
                <a:lnTo>
                  <a:pt x="1846465" y="603250"/>
                </a:lnTo>
                <a:lnTo>
                  <a:pt x="1846300" y="609600"/>
                </a:lnTo>
                <a:lnTo>
                  <a:pt x="1845818" y="615950"/>
                </a:lnTo>
                <a:lnTo>
                  <a:pt x="1845017" y="622300"/>
                </a:lnTo>
                <a:lnTo>
                  <a:pt x="1843913" y="628650"/>
                </a:lnTo>
                <a:lnTo>
                  <a:pt x="1843067" y="632460"/>
                </a:lnTo>
                <a:close/>
              </a:path>
              <a:path w="1846579" h="861060">
                <a:moveTo>
                  <a:pt x="175120" y="114300"/>
                </a:moveTo>
                <a:lnTo>
                  <a:pt x="175145" y="113030"/>
                </a:lnTo>
                <a:lnTo>
                  <a:pt x="175120" y="114300"/>
                </a:lnTo>
                <a:close/>
              </a:path>
              <a:path w="1846579" h="861060">
                <a:moveTo>
                  <a:pt x="1833194" y="114300"/>
                </a:moveTo>
                <a:lnTo>
                  <a:pt x="1833044" y="113030"/>
                </a:lnTo>
                <a:lnTo>
                  <a:pt x="1833194" y="114300"/>
                </a:lnTo>
                <a:close/>
              </a:path>
              <a:path w="1846579" h="861060">
                <a:moveTo>
                  <a:pt x="178389" y="632460"/>
                </a:moveTo>
                <a:lnTo>
                  <a:pt x="178142" y="632460"/>
                </a:lnTo>
                <a:lnTo>
                  <a:pt x="178066" y="631190"/>
                </a:lnTo>
                <a:lnTo>
                  <a:pt x="178389" y="632460"/>
                </a:lnTo>
                <a:close/>
              </a:path>
              <a:path w="1846579" h="861060">
                <a:moveTo>
                  <a:pt x="1831263" y="662940"/>
                </a:moveTo>
                <a:lnTo>
                  <a:pt x="1817306" y="662940"/>
                </a:lnTo>
                <a:lnTo>
                  <a:pt x="1820176" y="657860"/>
                </a:lnTo>
                <a:lnTo>
                  <a:pt x="1820037" y="657860"/>
                </a:lnTo>
                <a:lnTo>
                  <a:pt x="1822678" y="652780"/>
                </a:lnTo>
                <a:lnTo>
                  <a:pt x="1822538" y="652780"/>
                </a:lnTo>
                <a:lnTo>
                  <a:pt x="1824939" y="647700"/>
                </a:lnTo>
                <a:lnTo>
                  <a:pt x="1826958" y="642620"/>
                </a:lnTo>
                <a:lnTo>
                  <a:pt x="1828723" y="637540"/>
                </a:lnTo>
                <a:lnTo>
                  <a:pt x="1830247" y="631190"/>
                </a:lnTo>
                <a:lnTo>
                  <a:pt x="1830171" y="632460"/>
                </a:lnTo>
                <a:lnTo>
                  <a:pt x="1843067" y="632460"/>
                </a:lnTo>
                <a:lnTo>
                  <a:pt x="1842503" y="635000"/>
                </a:lnTo>
                <a:lnTo>
                  <a:pt x="1840801" y="641350"/>
                </a:lnTo>
                <a:lnTo>
                  <a:pt x="1838832" y="646430"/>
                </a:lnTo>
                <a:lnTo>
                  <a:pt x="1836572" y="652780"/>
                </a:lnTo>
                <a:lnTo>
                  <a:pt x="1834045" y="657860"/>
                </a:lnTo>
                <a:lnTo>
                  <a:pt x="1831263" y="662940"/>
                </a:lnTo>
                <a:close/>
              </a:path>
              <a:path w="1846579" h="861060">
                <a:moveTo>
                  <a:pt x="191633" y="662940"/>
                </a:moveTo>
                <a:lnTo>
                  <a:pt x="191007" y="662940"/>
                </a:lnTo>
                <a:lnTo>
                  <a:pt x="190855" y="661670"/>
                </a:lnTo>
                <a:lnTo>
                  <a:pt x="191633" y="662940"/>
                </a:lnTo>
                <a:close/>
              </a:path>
              <a:path w="1846579" h="861060">
                <a:moveTo>
                  <a:pt x="1826602" y="671830"/>
                </a:moveTo>
                <a:lnTo>
                  <a:pt x="1811185" y="671830"/>
                </a:lnTo>
                <a:lnTo>
                  <a:pt x="1814525" y="666750"/>
                </a:lnTo>
                <a:lnTo>
                  <a:pt x="1814347" y="666750"/>
                </a:lnTo>
                <a:lnTo>
                  <a:pt x="1817458" y="661670"/>
                </a:lnTo>
                <a:lnTo>
                  <a:pt x="1817306" y="662940"/>
                </a:lnTo>
                <a:lnTo>
                  <a:pt x="1831263" y="662940"/>
                </a:lnTo>
                <a:lnTo>
                  <a:pt x="1828241" y="669290"/>
                </a:lnTo>
                <a:lnTo>
                  <a:pt x="1826602" y="671830"/>
                </a:lnTo>
                <a:close/>
              </a:path>
              <a:path w="1846579" h="861060">
                <a:moveTo>
                  <a:pt x="197827" y="671830"/>
                </a:moveTo>
                <a:lnTo>
                  <a:pt x="197129" y="671830"/>
                </a:lnTo>
                <a:lnTo>
                  <a:pt x="196938" y="670560"/>
                </a:lnTo>
                <a:lnTo>
                  <a:pt x="197827" y="671830"/>
                </a:lnTo>
                <a:close/>
              </a:path>
              <a:path w="1846579" h="861060">
                <a:moveTo>
                  <a:pt x="1800656" y="701040"/>
                </a:moveTo>
                <a:lnTo>
                  <a:pt x="1779130" y="701040"/>
                </a:lnTo>
                <a:lnTo>
                  <a:pt x="1783981" y="697230"/>
                </a:lnTo>
                <a:lnTo>
                  <a:pt x="1783727" y="697230"/>
                </a:lnTo>
                <a:lnTo>
                  <a:pt x="1788414" y="694690"/>
                </a:lnTo>
                <a:lnTo>
                  <a:pt x="1788172" y="694690"/>
                </a:lnTo>
                <a:lnTo>
                  <a:pt x="1792681" y="690880"/>
                </a:lnTo>
                <a:lnTo>
                  <a:pt x="1792452" y="690880"/>
                </a:lnTo>
                <a:lnTo>
                  <a:pt x="1796796" y="687070"/>
                </a:lnTo>
                <a:lnTo>
                  <a:pt x="1796567" y="687070"/>
                </a:lnTo>
                <a:lnTo>
                  <a:pt x="1800720" y="683260"/>
                </a:lnTo>
                <a:lnTo>
                  <a:pt x="1800504" y="683260"/>
                </a:lnTo>
                <a:lnTo>
                  <a:pt x="1804466" y="679450"/>
                </a:lnTo>
                <a:lnTo>
                  <a:pt x="1804263" y="679450"/>
                </a:lnTo>
                <a:lnTo>
                  <a:pt x="1808010" y="675640"/>
                </a:lnTo>
                <a:lnTo>
                  <a:pt x="1807819" y="675640"/>
                </a:lnTo>
                <a:lnTo>
                  <a:pt x="1811375" y="670560"/>
                </a:lnTo>
                <a:lnTo>
                  <a:pt x="1811185" y="671830"/>
                </a:lnTo>
                <a:lnTo>
                  <a:pt x="1826602" y="671830"/>
                </a:lnTo>
                <a:lnTo>
                  <a:pt x="1824964" y="674370"/>
                </a:lnTo>
                <a:lnTo>
                  <a:pt x="1821446" y="679450"/>
                </a:lnTo>
                <a:lnTo>
                  <a:pt x="1817712" y="683260"/>
                </a:lnTo>
                <a:lnTo>
                  <a:pt x="1813763" y="688340"/>
                </a:lnTo>
                <a:lnTo>
                  <a:pt x="1809597" y="692150"/>
                </a:lnTo>
                <a:lnTo>
                  <a:pt x="1805216" y="697230"/>
                </a:lnTo>
                <a:lnTo>
                  <a:pt x="1800656" y="701040"/>
                </a:lnTo>
                <a:close/>
              </a:path>
              <a:path w="1846579" h="861060">
                <a:moveTo>
                  <a:pt x="230598" y="701040"/>
                </a:moveTo>
                <a:lnTo>
                  <a:pt x="229184" y="701040"/>
                </a:lnTo>
                <a:lnTo>
                  <a:pt x="228930" y="699770"/>
                </a:lnTo>
                <a:lnTo>
                  <a:pt x="230598" y="701040"/>
                </a:lnTo>
                <a:close/>
              </a:path>
              <a:path w="1846579" h="861060">
                <a:moveTo>
                  <a:pt x="52846" y="853160"/>
                </a:moveTo>
                <a:lnTo>
                  <a:pt x="133256" y="827893"/>
                </a:lnTo>
                <a:lnTo>
                  <a:pt x="864349" y="716280"/>
                </a:lnTo>
                <a:lnTo>
                  <a:pt x="1731987" y="716280"/>
                </a:lnTo>
                <a:lnTo>
                  <a:pt x="1737969" y="715010"/>
                </a:lnTo>
                <a:lnTo>
                  <a:pt x="1743227" y="715010"/>
                </a:lnTo>
                <a:lnTo>
                  <a:pt x="1749005" y="713740"/>
                </a:lnTo>
                <a:lnTo>
                  <a:pt x="1748701" y="713740"/>
                </a:lnTo>
                <a:lnTo>
                  <a:pt x="1754377" y="711200"/>
                </a:lnTo>
                <a:lnTo>
                  <a:pt x="1754073" y="711200"/>
                </a:lnTo>
                <a:lnTo>
                  <a:pt x="1759635" y="709930"/>
                </a:lnTo>
                <a:lnTo>
                  <a:pt x="1759343" y="709930"/>
                </a:lnTo>
                <a:lnTo>
                  <a:pt x="1764766" y="707390"/>
                </a:lnTo>
                <a:lnTo>
                  <a:pt x="1764487" y="707390"/>
                </a:lnTo>
                <a:lnTo>
                  <a:pt x="1769783" y="706120"/>
                </a:lnTo>
                <a:lnTo>
                  <a:pt x="1769503" y="706120"/>
                </a:lnTo>
                <a:lnTo>
                  <a:pt x="1774659" y="703580"/>
                </a:lnTo>
                <a:lnTo>
                  <a:pt x="1774380" y="703580"/>
                </a:lnTo>
                <a:lnTo>
                  <a:pt x="1779384" y="699770"/>
                </a:lnTo>
                <a:lnTo>
                  <a:pt x="1779130" y="701040"/>
                </a:lnTo>
                <a:lnTo>
                  <a:pt x="1800656" y="701040"/>
                </a:lnTo>
                <a:lnTo>
                  <a:pt x="1795894" y="704850"/>
                </a:lnTo>
                <a:lnTo>
                  <a:pt x="1790966" y="707390"/>
                </a:lnTo>
                <a:lnTo>
                  <a:pt x="1785848" y="711200"/>
                </a:lnTo>
                <a:lnTo>
                  <a:pt x="1780578" y="713740"/>
                </a:lnTo>
                <a:lnTo>
                  <a:pt x="1775155" y="717550"/>
                </a:lnTo>
                <a:lnTo>
                  <a:pt x="1769567" y="720090"/>
                </a:lnTo>
                <a:lnTo>
                  <a:pt x="1763852" y="721360"/>
                </a:lnTo>
                <a:lnTo>
                  <a:pt x="1757997" y="723900"/>
                </a:lnTo>
                <a:lnTo>
                  <a:pt x="1733423" y="728980"/>
                </a:lnTo>
                <a:lnTo>
                  <a:pt x="865784" y="728980"/>
                </a:lnTo>
                <a:lnTo>
                  <a:pt x="52846" y="853160"/>
                </a:lnTo>
                <a:close/>
              </a:path>
              <a:path w="1846579" h="861060">
                <a:moveTo>
                  <a:pt x="1130" y="861060"/>
                </a:moveTo>
                <a:lnTo>
                  <a:pt x="0" y="855980"/>
                </a:lnTo>
                <a:lnTo>
                  <a:pt x="444957" y="717550"/>
                </a:lnTo>
                <a:lnTo>
                  <a:pt x="446849" y="728980"/>
                </a:lnTo>
                <a:lnTo>
                  <a:pt x="448049" y="728980"/>
                </a:lnTo>
                <a:lnTo>
                  <a:pt x="133256" y="827893"/>
                </a:lnTo>
                <a:lnTo>
                  <a:pt x="49110" y="840740"/>
                </a:lnTo>
                <a:lnTo>
                  <a:pt x="51924" y="853300"/>
                </a:lnTo>
                <a:lnTo>
                  <a:pt x="1130" y="861060"/>
                </a:lnTo>
                <a:close/>
              </a:path>
              <a:path w="1846579" h="861060">
                <a:moveTo>
                  <a:pt x="448049" y="728980"/>
                </a:moveTo>
                <a:lnTo>
                  <a:pt x="446849" y="728980"/>
                </a:lnTo>
                <a:lnTo>
                  <a:pt x="444957" y="717550"/>
                </a:lnTo>
                <a:lnTo>
                  <a:pt x="484425" y="717550"/>
                </a:lnTo>
                <a:lnTo>
                  <a:pt x="448049" y="728980"/>
                </a:lnTo>
                <a:close/>
              </a:path>
              <a:path w="1846579" h="861060">
                <a:moveTo>
                  <a:pt x="51924" y="853300"/>
                </a:moveTo>
                <a:lnTo>
                  <a:pt x="49110" y="840740"/>
                </a:lnTo>
                <a:lnTo>
                  <a:pt x="133256" y="827893"/>
                </a:lnTo>
                <a:lnTo>
                  <a:pt x="52846" y="853160"/>
                </a:lnTo>
                <a:lnTo>
                  <a:pt x="51924" y="853300"/>
                </a:lnTo>
                <a:close/>
              </a:path>
              <a:path w="1846579" h="861060">
                <a:moveTo>
                  <a:pt x="51955" y="853440"/>
                </a:moveTo>
                <a:lnTo>
                  <a:pt x="51924" y="853300"/>
                </a:lnTo>
                <a:lnTo>
                  <a:pt x="52846" y="853160"/>
                </a:lnTo>
                <a:lnTo>
                  <a:pt x="51955" y="85344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68794" y="1478165"/>
            <a:ext cx="144907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摇绳发</a:t>
            </a:r>
            <a:r>
              <a:rPr dirty="0" sz="2800" spc="-1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9771" y="3616452"/>
            <a:ext cx="1668780" cy="798830"/>
          </a:xfrm>
          <a:custGeom>
            <a:avLst/>
            <a:gdLst/>
            <a:ahLst/>
            <a:cxnLst/>
            <a:rect l="l" t="t" r="r" b="b"/>
            <a:pathLst>
              <a:path w="1668779" h="798829">
                <a:moveTo>
                  <a:pt x="1569720" y="597408"/>
                </a:moveTo>
                <a:lnTo>
                  <a:pt x="99059" y="597408"/>
                </a:lnTo>
                <a:lnTo>
                  <a:pt x="60574" y="589636"/>
                </a:lnTo>
                <a:lnTo>
                  <a:pt x="29065" y="568329"/>
                </a:lnTo>
                <a:lnTo>
                  <a:pt x="7778" y="536695"/>
                </a:lnTo>
                <a:lnTo>
                  <a:pt x="43" y="498348"/>
                </a:lnTo>
                <a:lnTo>
                  <a:pt x="0" y="99060"/>
                </a:lnTo>
                <a:lnTo>
                  <a:pt x="7795" y="60661"/>
                </a:lnTo>
                <a:lnTo>
                  <a:pt x="29070" y="29184"/>
                </a:lnTo>
                <a:lnTo>
                  <a:pt x="60575" y="7880"/>
                </a:lnTo>
                <a:lnTo>
                  <a:pt x="99059" y="0"/>
                </a:lnTo>
                <a:lnTo>
                  <a:pt x="1569720" y="0"/>
                </a:lnTo>
                <a:lnTo>
                  <a:pt x="1608161" y="7880"/>
                </a:lnTo>
                <a:lnTo>
                  <a:pt x="1639652" y="29184"/>
                </a:lnTo>
                <a:lnTo>
                  <a:pt x="1660942" y="60661"/>
                </a:lnTo>
                <a:lnTo>
                  <a:pt x="1668779" y="99060"/>
                </a:lnTo>
                <a:lnTo>
                  <a:pt x="1668779" y="498348"/>
                </a:lnTo>
                <a:lnTo>
                  <a:pt x="1660942" y="536866"/>
                </a:lnTo>
                <a:lnTo>
                  <a:pt x="1639652" y="568380"/>
                </a:lnTo>
                <a:lnTo>
                  <a:pt x="1608161" y="589643"/>
                </a:lnTo>
                <a:lnTo>
                  <a:pt x="1569720" y="597408"/>
                </a:lnTo>
                <a:close/>
              </a:path>
              <a:path w="1668779" h="798829">
                <a:moveTo>
                  <a:pt x="760476" y="798576"/>
                </a:moveTo>
                <a:lnTo>
                  <a:pt x="277368" y="597408"/>
                </a:lnTo>
                <a:lnTo>
                  <a:pt x="694944" y="597408"/>
                </a:lnTo>
                <a:lnTo>
                  <a:pt x="760476" y="79857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13383" y="3610216"/>
            <a:ext cx="1681480" cy="814069"/>
          </a:xfrm>
          <a:custGeom>
            <a:avLst/>
            <a:gdLst/>
            <a:ahLst/>
            <a:cxnLst/>
            <a:rect l="l" t="t" r="r" b="b"/>
            <a:pathLst>
              <a:path w="1681479" h="814070">
                <a:moveTo>
                  <a:pt x="777748" y="814070"/>
                </a:moveTo>
                <a:lnTo>
                  <a:pt x="282041" y="609600"/>
                </a:lnTo>
                <a:lnTo>
                  <a:pt x="100469" y="609600"/>
                </a:lnTo>
                <a:lnTo>
                  <a:pt x="95084" y="608329"/>
                </a:lnTo>
                <a:lnTo>
                  <a:pt x="89789" y="608329"/>
                </a:lnTo>
                <a:lnTo>
                  <a:pt x="69494" y="603250"/>
                </a:lnTo>
                <a:lnTo>
                  <a:pt x="64681" y="600710"/>
                </a:lnTo>
                <a:lnTo>
                  <a:pt x="59994" y="599439"/>
                </a:lnTo>
                <a:lnTo>
                  <a:pt x="55422" y="596900"/>
                </a:lnTo>
                <a:lnTo>
                  <a:pt x="50990" y="594360"/>
                </a:lnTo>
                <a:lnTo>
                  <a:pt x="46685" y="591820"/>
                </a:lnTo>
                <a:lnTo>
                  <a:pt x="42532" y="588010"/>
                </a:lnTo>
                <a:lnTo>
                  <a:pt x="38544" y="585470"/>
                </a:lnTo>
                <a:lnTo>
                  <a:pt x="34696" y="581660"/>
                </a:lnTo>
                <a:lnTo>
                  <a:pt x="31013" y="577850"/>
                </a:lnTo>
                <a:lnTo>
                  <a:pt x="27508" y="575310"/>
                </a:lnTo>
                <a:lnTo>
                  <a:pt x="24180" y="571500"/>
                </a:lnTo>
                <a:lnTo>
                  <a:pt x="21043" y="566420"/>
                </a:lnTo>
                <a:lnTo>
                  <a:pt x="18084" y="562610"/>
                </a:lnTo>
                <a:lnTo>
                  <a:pt x="15341" y="558800"/>
                </a:lnTo>
                <a:lnTo>
                  <a:pt x="12788" y="553720"/>
                </a:lnTo>
                <a:lnTo>
                  <a:pt x="10452" y="549910"/>
                </a:lnTo>
                <a:lnTo>
                  <a:pt x="139" y="509270"/>
                </a:lnTo>
                <a:lnTo>
                  <a:pt x="0" y="105410"/>
                </a:lnTo>
                <a:lnTo>
                  <a:pt x="139" y="100329"/>
                </a:lnTo>
                <a:lnTo>
                  <a:pt x="10452" y="59689"/>
                </a:lnTo>
                <a:lnTo>
                  <a:pt x="12788" y="54610"/>
                </a:lnTo>
                <a:lnTo>
                  <a:pt x="15341" y="50800"/>
                </a:lnTo>
                <a:lnTo>
                  <a:pt x="18084" y="45720"/>
                </a:lnTo>
                <a:lnTo>
                  <a:pt x="21043" y="41910"/>
                </a:lnTo>
                <a:lnTo>
                  <a:pt x="38544" y="24129"/>
                </a:lnTo>
                <a:lnTo>
                  <a:pt x="42532" y="20320"/>
                </a:lnTo>
                <a:lnTo>
                  <a:pt x="69494" y="6350"/>
                </a:lnTo>
                <a:lnTo>
                  <a:pt x="74422" y="3810"/>
                </a:lnTo>
                <a:lnTo>
                  <a:pt x="89789" y="0"/>
                </a:lnTo>
                <a:lnTo>
                  <a:pt x="1591691" y="0"/>
                </a:lnTo>
                <a:lnTo>
                  <a:pt x="1607058" y="3810"/>
                </a:lnTo>
                <a:lnTo>
                  <a:pt x="1611985" y="6350"/>
                </a:lnTo>
                <a:lnTo>
                  <a:pt x="1616798" y="7620"/>
                </a:lnTo>
                <a:lnTo>
                  <a:pt x="1621485" y="10160"/>
                </a:lnTo>
                <a:lnTo>
                  <a:pt x="1626057" y="12700"/>
                </a:lnTo>
                <a:lnTo>
                  <a:pt x="91859" y="12700"/>
                </a:lnTo>
                <a:lnTo>
                  <a:pt x="86956" y="13970"/>
                </a:lnTo>
                <a:lnTo>
                  <a:pt x="87274" y="13970"/>
                </a:lnTo>
                <a:lnTo>
                  <a:pt x="82461" y="15239"/>
                </a:lnTo>
                <a:lnTo>
                  <a:pt x="82765" y="15239"/>
                </a:lnTo>
                <a:lnTo>
                  <a:pt x="78041" y="16510"/>
                </a:lnTo>
                <a:lnTo>
                  <a:pt x="78346" y="16510"/>
                </a:lnTo>
                <a:lnTo>
                  <a:pt x="73710" y="17779"/>
                </a:lnTo>
                <a:lnTo>
                  <a:pt x="74002" y="17779"/>
                </a:lnTo>
                <a:lnTo>
                  <a:pt x="69481" y="19050"/>
                </a:lnTo>
                <a:lnTo>
                  <a:pt x="69773" y="19050"/>
                </a:lnTo>
                <a:lnTo>
                  <a:pt x="65366" y="21589"/>
                </a:lnTo>
                <a:lnTo>
                  <a:pt x="65646" y="21589"/>
                </a:lnTo>
                <a:lnTo>
                  <a:pt x="61353" y="22860"/>
                </a:lnTo>
                <a:lnTo>
                  <a:pt x="61620" y="22860"/>
                </a:lnTo>
                <a:lnTo>
                  <a:pt x="57454" y="25400"/>
                </a:lnTo>
                <a:lnTo>
                  <a:pt x="57708" y="25400"/>
                </a:lnTo>
                <a:lnTo>
                  <a:pt x="53670" y="27939"/>
                </a:lnTo>
                <a:lnTo>
                  <a:pt x="53924" y="27939"/>
                </a:lnTo>
                <a:lnTo>
                  <a:pt x="50025" y="30479"/>
                </a:lnTo>
                <a:lnTo>
                  <a:pt x="50266" y="30479"/>
                </a:lnTo>
                <a:lnTo>
                  <a:pt x="46507" y="33020"/>
                </a:lnTo>
                <a:lnTo>
                  <a:pt x="46736" y="33020"/>
                </a:lnTo>
                <a:lnTo>
                  <a:pt x="44331" y="35560"/>
                </a:lnTo>
                <a:lnTo>
                  <a:pt x="43345" y="35560"/>
                </a:lnTo>
                <a:lnTo>
                  <a:pt x="39890" y="39370"/>
                </a:lnTo>
                <a:lnTo>
                  <a:pt x="40106" y="39370"/>
                </a:lnTo>
                <a:lnTo>
                  <a:pt x="37905" y="41910"/>
                </a:lnTo>
                <a:lnTo>
                  <a:pt x="37007" y="41910"/>
                </a:lnTo>
                <a:lnTo>
                  <a:pt x="33883" y="45720"/>
                </a:lnTo>
                <a:lnTo>
                  <a:pt x="34074" y="45720"/>
                </a:lnTo>
                <a:lnTo>
                  <a:pt x="31127" y="49529"/>
                </a:lnTo>
                <a:lnTo>
                  <a:pt x="31305" y="49529"/>
                </a:lnTo>
                <a:lnTo>
                  <a:pt x="28524" y="53339"/>
                </a:lnTo>
                <a:lnTo>
                  <a:pt x="28701" y="53339"/>
                </a:lnTo>
                <a:lnTo>
                  <a:pt x="26111" y="57150"/>
                </a:lnTo>
                <a:lnTo>
                  <a:pt x="26263" y="57150"/>
                </a:lnTo>
                <a:lnTo>
                  <a:pt x="23875" y="60960"/>
                </a:lnTo>
                <a:lnTo>
                  <a:pt x="24015" y="60960"/>
                </a:lnTo>
                <a:lnTo>
                  <a:pt x="21818" y="64770"/>
                </a:lnTo>
                <a:lnTo>
                  <a:pt x="21958" y="64770"/>
                </a:lnTo>
                <a:lnTo>
                  <a:pt x="19964" y="68579"/>
                </a:lnTo>
                <a:lnTo>
                  <a:pt x="18300" y="73660"/>
                </a:lnTo>
                <a:lnTo>
                  <a:pt x="16840" y="77470"/>
                </a:lnTo>
                <a:lnTo>
                  <a:pt x="15928" y="81279"/>
                </a:lnTo>
                <a:lnTo>
                  <a:pt x="15671" y="81279"/>
                </a:lnTo>
                <a:lnTo>
                  <a:pt x="14566" y="86360"/>
                </a:lnTo>
                <a:lnTo>
                  <a:pt x="13754" y="91439"/>
                </a:lnTo>
                <a:lnTo>
                  <a:pt x="13325" y="95250"/>
                </a:lnTo>
                <a:lnTo>
                  <a:pt x="13195" y="95250"/>
                </a:lnTo>
                <a:lnTo>
                  <a:pt x="12814" y="100329"/>
                </a:lnTo>
                <a:lnTo>
                  <a:pt x="12814" y="508000"/>
                </a:lnTo>
                <a:lnTo>
                  <a:pt x="13195" y="513079"/>
                </a:lnTo>
                <a:lnTo>
                  <a:pt x="13792" y="518160"/>
                </a:lnTo>
                <a:lnTo>
                  <a:pt x="14630" y="521970"/>
                </a:lnTo>
                <a:lnTo>
                  <a:pt x="15671" y="527050"/>
                </a:lnTo>
                <a:lnTo>
                  <a:pt x="16929" y="530860"/>
                </a:lnTo>
                <a:lnTo>
                  <a:pt x="18402" y="535939"/>
                </a:lnTo>
                <a:lnTo>
                  <a:pt x="20078" y="539750"/>
                </a:lnTo>
                <a:lnTo>
                  <a:pt x="21958" y="543560"/>
                </a:lnTo>
                <a:lnTo>
                  <a:pt x="21818" y="543560"/>
                </a:lnTo>
                <a:lnTo>
                  <a:pt x="24015" y="548639"/>
                </a:lnTo>
                <a:lnTo>
                  <a:pt x="24472" y="548639"/>
                </a:lnTo>
                <a:lnTo>
                  <a:pt x="26263" y="552450"/>
                </a:lnTo>
                <a:lnTo>
                  <a:pt x="26758" y="552450"/>
                </a:lnTo>
                <a:lnTo>
                  <a:pt x="28701" y="556260"/>
                </a:lnTo>
                <a:lnTo>
                  <a:pt x="29219" y="556260"/>
                </a:lnTo>
                <a:lnTo>
                  <a:pt x="31305" y="560070"/>
                </a:lnTo>
                <a:lnTo>
                  <a:pt x="32109" y="560070"/>
                </a:lnTo>
                <a:lnTo>
                  <a:pt x="34074" y="562610"/>
                </a:lnTo>
                <a:lnTo>
                  <a:pt x="33883" y="562610"/>
                </a:lnTo>
                <a:lnTo>
                  <a:pt x="37007" y="566420"/>
                </a:lnTo>
                <a:lnTo>
                  <a:pt x="36804" y="566420"/>
                </a:lnTo>
                <a:lnTo>
                  <a:pt x="40106" y="568960"/>
                </a:lnTo>
                <a:lnTo>
                  <a:pt x="39890" y="568960"/>
                </a:lnTo>
                <a:lnTo>
                  <a:pt x="43345" y="572770"/>
                </a:lnTo>
                <a:lnTo>
                  <a:pt x="43129" y="572770"/>
                </a:lnTo>
                <a:lnTo>
                  <a:pt x="46736" y="575310"/>
                </a:lnTo>
                <a:lnTo>
                  <a:pt x="46507" y="575310"/>
                </a:lnTo>
                <a:lnTo>
                  <a:pt x="50266" y="577850"/>
                </a:lnTo>
                <a:lnTo>
                  <a:pt x="50025" y="577850"/>
                </a:lnTo>
                <a:lnTo>
                  <a:pt x="53924" y="580389"/>
                </a:lnTo>
                <a:lnTo>
                  <a:pt x="53670" y="580389"/>
                </a:lnTo>
                <a:lnTo>
                  <a:pt x="57708" y="582929"/>
                </a:lnTo>
                <a:lnTo>
                  <a:pt x="57454" y="582929"/>
                </a:lnTo>
                <a:lnTo>
                  <a:pt x="61620" y="585470"/>
                </a:lnTo>
                <a:lnTo>
                  <a:pt x="61353" y="585470"/>
                </a:lnTo>
                <a:lnTo>
                  <a:pt x="65646" y="588010"/>
                </a:lnTo>
                <a:lnTo>
                  <a:pt x="65366" y="588010"/>
                </a:lnTo>
                <a:lnTo>
                  <a:pt x="69773" y="589279"/>
                </a:lnTo>
                <a:lnTo>
                  <a:pt x="69481" y="589279"/>
                </a:lnTo>
                <a:lnTo>
                  <a:pt x="74002" y="590550"/>
                </a:lnTo>
                <a:lnTo>
                  <a:pt x="73710" y="590550"/>
                </a:lnTo>
                <a:lnTo>
                  <a:pt x="78346" y="593089"/>
                </a:lnTo>
                <a:lnTo>
                  <a:pt x="78041" y="593089"/>
                </a:lnTo>
                <a:lnTo>
                  <a:pt x="82765" y="594360"/>
                </a:lnTo>
                <a:lnTo>
                  <a:pt x="86956" y="594360"/>
                </a:lnTo>
                <a:lnTo>
                  <a:pt x="91859" y="595629"/>
                </a:lnTo>
                <a:lnTo>
                  <a:pt x="91554" y="595629"/>
                </a:lnTo>
                <a:lnTo>
                  <a:pt x="96532" y="596900"/>
                </a:lnTo>
                <a:lnTo>
                  <a:pt x="285750" y="596900"/>
                </a:lnTo>
                <a:lnTo>
                  <a:pt x="757129" y="792293"/>
                </a:lnTo>
                <a:lnTo>
                  <a:pt x="761365" y="805179"/>
                </a:lnTo>
                <a:lnTo>
                  <a:pt x="774829" y="805179"/>
                </a:lnTo>
                <a:lnTo>
                  <a:pt x="777748" y="814070"/>
                </a:lnTo>
                <a:close/>
              </a:path>
              <a:path w="1681479" h="814070">
                <a:moveTo>
                  <a:pt x="1638350" y="36829"/>
                </a:moveTo>
                <a:lnTo>
                  <a:pt x="1634744" y="33020"/>
                </a:lnTo>
                <a:lnTo>
                  <a:pt x="1634972" y="33020"/>
                </a:lnTo>
                <a:lnTo>
                  <a:pt x="1631213" y="30479"/>
                </a:lnTo>
                <a:lnTo>
                  <a:pt x="1631454" y="30479"/>
                </a:lnTo>
                <a:lnTo>
                  <a:pt x="1627555" y="27939"/>
                </a:lnTo>
                <a:lnTo>
                  <a:pt x="1627809" y="27939"/>
                </a:lnTo>
                <a:lnTo>
                  <a:pt x="1623771" y="25400"/>
                </a:lnTo>
                <a:lnTo>
                  <a:pt x="1624025" y="25400"/>
                </a:lnTo>
                <a:lnTo>
                  <a:pt x="1619859" y="22860"/>
                </a:lnTo>
                <a:lnTo>
                  <a:pt x="1620126" y="22860"/>
                </a:lnTo>
                <a:lnTo>
                  <a:pt x="1615833" y="21589"/>
                </a:lnTo>
                <a:lnTo>
                  <a:pt x="1616113" y="21589"/>
                </a:lnTo>
                <a:lnTo>
                  <a:pt x="1611706" y="19050"/>
                </a:lnTo>
                <a:lnTo>
                  <a:pt x="1611998" y="19050"/>
                </a:lnTo>
                <a:lnTo>
                  <a:pt x="1607477" y="17779"/>
                </a:lnTo>
                <a:lnTo>
                  <a:pt x="1607769" y="17779"/>
                </a:lnTo>
                <a:lnTo>
                  <a:pt x="1603146" y="16510"/>
                </a:lnTo>
                <a:lnTo>
                  <a:pt x="1603438" y="16510"/>
                </a:lnTo>
                <a:lnTo>
                  <a:pt x="1598714" y="15239"/>
                </a:lnTo>
                <a:lnTo>
                  <a:pt x="1599018" y="15239"/>
                </a:lnTo>
                <a:lnTo>
                  <a:pt x="1594205" y="13970"/>
                </a:lnTo>
                <a:lnTo>
                  <a:pt x="1594523" y="13970"/>
                </a:lnTo>
                <a:lnTo>
                  <a:pt x="1589620" y="12700"/>
                </a:lnTo>
                <a:lnTo>
                  <a:pt x="1626057" y="12700"/>
                </a:lnTo>
                <a:lnTo>
                  <a:pt x="1630489" y="15239"/>
                </a:lnTo>
                <a:lnTo>
                  <a:pt x="1634794" y="17779"/>
                </a:lnTo>
                <a:lnTo>
                  <a:pt x="1638947" y="20320"/>
                </a:lnTo>
                <a:lnTo>
                  <a:pt x="1642948" y="24129"/>
                </a:lnTo>
                <a:lnTo>
                  <a:pt x="1646783" y="26670"/>
                </a:lnTo>
                <a:lnTo>
                  <a:pt x="1650466" y="30479"/>
                </a:lnTo>
                <a:lnTo>
                  <a:pt x="1653971" y="34289"/>
                </a:lnTo>
                <a:lnTo>
                  <a:pt x="1655080" y="35560"/>
                </a:lnTo>
                <a:lnTo>
                  <a:pt x="1638134" y="35560"/>
                </a:lnTo>
                <a:lnTo>
                  <a:pt x="1638350" y="36829"/>
                </a:lnTo>
                <a:close/>
              </a:path>
              <a:path w="1681479" h="814070">
                <a:moveTo>
                  <a:pt x="43129" y="36829"/>
                </a:moveTo>
                <a:lnTo>
                  <a:pt x="43345" y="35560"/>
                </a:lnTo>
                <a:lnTo>
                  <a:pt x="44331" y="35560"/>
                </a:lnTo>
                <a:lnTo>
                  <a:pt x="43129" y="36829"/>
                </a:lnTo>
                <a:close/>
              </a:path>
              <a:path w="1681479" h="814070">
                <a:moveTo>
                  <a:pt x="1644675" y="43179"/>
                </a:moveTo>
                <a:lnTo>
                  <a:pt x="1641373" y="39370"/>
                </a:lnTo>
                <a:lnTo>
                  <a:pt x="1641589" y="39370"/>
                </a:lnTo>
                <a:lnTo>
                  <a:pt x="1638134" y="35560"/>
                </a:lnTo>
                <a:lnTo>
                  <a:pt x="1655080" y="35560"/>
                </a:lnTo>
                <a:lnTo>
                  <a:pt x="1657299" y="38100"/>
                </a:lnTo>
                <a:lnTo>
                  <a:pt x="1660436" y="41910"/>
                </a:lnTo>
                <a:lnTo>
                  <a:pt x="1644472" y="41910"/>
                </a:lnTo>
                <a:lnTo>
                  <a:pt x="1644675" y="43179"/>
                </a:lnTo>
                <a:close/>
              </a:path>
              <a:path w="1681479" h="814070">
                <a:moveTo>
                  <a:pt x="36804" y="43179"/>
                </a:moveTo>
                <a:lnTo>
                  <a:pt x="37007" y="41910"/>
                </a:lnTo>
                <a:lnTo>
                  <a:pt x="37905" y="41910"/>
                </a:lnTo>
                <a:lnTo>
                  <a:pt x="36804" y="43179"/>
                </a:lnTo>
                <a:close/>
              </a:path>
              <a:path w="1681479" h="814070">
                <a:moveTo>
                  <a:pt x="1665884" y="82550"/>
                </a:moveTo>
                <a:lnTo>
                  <a:pt x="1664550" y="77470"/>
                </a:lnTo>
                <a:lnTo>
                  <a:pt x="1663077" y="73660"/>
                </a:lnTo>
                <a:lnTo>
                  <a:pt x="1661401" y="68579"/>
                </a:lnTo>
                <a:lnTo>
                  <a:pt x="1659521" y="64770"/>
                </a:lnTo>
                <a:lnTo>
                  <a:pt x="1659661" y="64770"/>
                </a:lnTo>
                <a:lnTo>
                  <a:pt x="1657464" y="60960"/>
                </a:lnTo>
                <a:lnTo>
                  <a:pt x="1657603" y="60960"/>
                </a:lnTo>
                <a:lnTo>
                  <a:pt x="1655216" y="57150"/>
                </a:lnTo>
                <a:lnTo>
                  <a:pt x="1655368" y="57150"/>
                </a:lnTo>
                <a:lnTo>
                  <a:pt x="1652777" y="53339"/>
                </a:lnTo>
                <a:lnTo>
                  <a:pt x="1652955" y="53339"/>
                </a:lnTo>
                <a:lnTo>
                  <a:pt x="1650174" y="49529"/>
                </a:lnTo>
                <a:lnTo>
                  <a:pt x="1650365" y="49529"/>
                </a:lnTo>
                <a:lnTo>
                  <a:pt x="1647405" y="45720"/>
                </a:lnTo>
                <a:lnTo>
                  <a:pt x="1647596" y="45720"/>
                </a:lnTo>
                <a:lnTo>
                  <a:pt x="1644472" y="41910"/>
                </a:lnTo>
                <a:lnTo>
                  <a:pt x="1660436" y="41910"/>
                </a:lnTo>
                <a:lnTo>
                  <a:pt x="1663395" y="45720"/>
                </a:lnTo>
                <a:lnTo>
                  <a:pt x="1666151" y="50800"/>
                </a:lnTo>
                <a:lnTo>
                  <a:pt x="1668691" y="54610"/>
                </a:lnTo>
                <a:lnTo>
                  <a:pt x="1671040" y="59689"/>
                </a:lnTo>
                <a:lnTo>
                  <a:pt x="1673161" y="63500"/>
                </a:lnTo>
                <a:lnTo>
                  <a:pt x="1675053" y="68579"/>
                </a:lnTo>
                <a:lnTo>
                  <a:pt x="1676717" y="73660"/>
                </a:lnTo>
                <a:lnTo>
                  <a:pt x="1678152" y="78739"/>
                </a:lnTo>
                <a:lnTo>
                  <a:pt x="1678743" y="81279"/>
                </a:lnTo>
                <a:lnTo>
                  <a:pt x="1665808" y="81279"/>
                </a:lnTo>
                <a:lnTo>
                  <a:pt x="1665884" y="82550"/>
                </a:lnTo>
                <a:close/>
              </a:path>
              <a:path w="1681479" h="814070">
                <a:moveTo>
                  <a:pt x="15595" y="82550"/>
                </a:moveTo>
                <a:lnTo>
                  <a:pt x="15671" y="81279"/>
                </a:lnTo>
                <a:lnTo>
                  <a:pt x="15928" y="81279"/>
                </a:lnTo>
                <a:lnTo>
                  <a:pt x="15595" y="82550"/>
                </a:lnTo>
                <a:close/>
              </a:path>
              <a:path w="1681479" h="814070">
                <a:moveTo>
                  <a:pt x="1671570" y="548639"/>
                </a:moveTo>
                <a:lnTo>
                  <a:pt x="1657464" y="548639"/>
                </a:lnTo>
                <a:lnTo>
                  <a:pt x="1659661" y="543560"/>
                </a:lnTo>
                <a:lnTo>
                  <a:pt x="1659521" y="543560"/>
                </a:lnTo>
                <a:lnTo>
                  <a:pt x="1661515" y="539750"/>
                </a:lnTo>
                <a:lnTo>
                  <a:pt x="1663179" y="535939"/>
                </a:lnTo>
                <a:lnTo>
                  <a:pt x="1664639" y="530860"/>
                </a:lnTo>
                <a:lnTo>
                  <a:pt x="1665884" y="527050"/>
                </a:lnTo>
                <a:lnTo>
                  <a:pt x="1666925" y="521970"/>
                </a:lnTo>
                <a:lnTo>
                  <a:pt x="1667725" y="518160"/>
                </a:lnTo>
                <a:lnTo>
                  <a:pt x="1668322" y="513079"/>
                </a:lnTo>
                <a:lnTo>
                  <a:pt x="1668665" y="508000"/>
                </a:lnTo>
                <a:lnTo>
                  <a:pt x="1668652" y="100329"/>
                </a:lnTo>
                <a:lnTo>
                  <a:pt x="1668284" y="95250"/>
                </a:lnTo>
                <a:lnTo>
                  <a:pt x="1667687" y="91439"/>
                </a:lnTo>
                <a:lnTo>
                  <a:pt x="1666862" y="86360"/>
                </a:lnTo>
                <a:lnTo>
                  <a:pt x="1665808" y="81279"/>
                </a:lnTo>
                <a:lnTo>
                  <a:pt x="1678743" y="81279"/>
                </a:lnTo>
                <a:lnTo>
                  <a:pt x="1681479" y="105410"/>
                </a:lnTo>
                <a:lnTo>
                  <a:pt x="1681375" y="508000"/>
                </a:lnTo>
                <a:lnTo>
                  <a:pt x="1673161" y="544829"/>
                </a:lnTo>
                <a:lnTo>
                  <a:pt x="1671570" y="548639"/>
                </a:lnTo>
                <a:close/>
              </a:path>
              <a:path w="1681479" h="814070">
                <a:moveTo>
                  <a:pt x="13169" y="96520"/>
                </a:moveTo>
                <a:lnTo>
                  <a:pt x="13195" y="95250"/>
                </a:lnTo>
                <a:lnTo>
                  <a:pt x="13325" y="95250"/>
                </a:lnTo>
                <a:lnTo>
                  <a:pt x="13169" y="96520"/>
                </a:lnTo>
                <a:close/>
              </a:path>
              <a:path w="1681479" h="814070">
                <a:moveTo>
                  <a:pt x="1668322" y="96520"/>
                </a:moveTo>
                <a:lnTo>
                  <a:pt x="1668164" y="95250"/>
                </a:lnTo>
                <a:lnTo>
                  <a:pt x="1668322" y="96520"/>
                </a:lnTo>
                <a:close/>
              </a:path>
              <a:path w="1681479" h="814070">
                <a:moveTo>
                  <a:pt x="24472" y="548639"/>
                </a:moveTo>
                <a:lnTo>
                  <a:pt x="24015" y="548639"/>
                </a:lnTo>
                <a:lnTo>
                  <a:pt x="23875" y="547370"/>
                </a:lnTo>
                <a:lnTo>
                  <a:pt x="24472" y="548639"/>
                </a:lnTo>
                <a:close/>
              </a:path>
              <a:path w="1681479" h="814070">
                <a:moveTo>
                  <a:pt x="1669474" y="552450"/>
                </a:moveTo>
                <a:lnTo>
                  <a:pt x="1655216" y="552450"/>
                </a:lnTo>
                <a:lnTo>
                  <a:pt x="1657603" y="547370"/>
                </a:lnTo>
                <a:lnTo>
                  <a:pt x="1657464" y="548639"/>
                </a:lnTo>
                <a:lnTo>
                  <a:pt x="1671570" y="548639"/>
                </a:lnTo>
                <a:lnTo>
                  <a:pt x="1671040" y="549910"/>
                </a:lnTo>
                <a:lnTo>
                  <a:pt x="1669474" y="552450"/>
                </a:lnTo>
                <a:close/>
              </a:path>
              <a:path w="1681479" h="814070">
                <a:moveTo>
                  <a:pt x="26758" y="552450"/>
                </a:moveTo>
                <a:lnTo>
                  <a:pt x="26263" y="552450"/>
                </a:lnTo>
                <a:lnTo>
                  <a:pt x="26111" y="551179"/>
                </a:lnTo>
                <a:lnTo>
                  <a:pt x="26758" y="552450"/>
                </a:lnTo>
                <a:close/>
              </a:path>
              <a:path w="1681479" h="814070">
                <a:moveTo>
                  <a:pt x="1667421" y="556260"/>
                </a:moveTo>
                <a:lnTo>
                  <a:pt x="1652777" y="556260"/>
                </a:lnTo>
                <a:lnTo>
                  <a:pt x="1655368" y="551179"/>
                </a:lnTo>
                <a:lnTo>
                  <a:pt x="1655216" y="552450"/>
                </a:lnTo>
                <a:lnTo>
                  <a:pt x="1669474" y="552450"/>
                </a:lnTo>
                <a:lnTo>
                  <a:pt x="1668691" y="553720"/>
                </a:lnTo>
                <a:lnTo>
                  <a:pt x="1667421" y="556260"/>
                </a:lnTo>
                <a:close/>
              </a:path>
              <a:path w="1681479" h="814070">
                <a:moveTo>
                  <a:pt x="29219" y="556260"/>
                </a:moveTo>
                <a:lnTo>
                  <a:pt x="28701" y="556260"/>
                </a:lnTo>
                <a:lnTo>
                  <a:pt x="28524" y="554989"/>
                </a:lnTo>
                <a:lnTo>
                  <a:pt x="29219" y="556260"/>
                </a:lnTo>
                <a:close/>
              </a:path>
              <a:path w="1681479" h="814070">
                <a:moveTo>
                  <a:pt x="1665232" y="560070"/>
                </a:moveTo>
                <a:lnTo>
                  <a:pt x="1650174" y="560070"/>
                </a:lnTo>
                <a:lnTo>
                  <a:pt x="1652955" y="554989"/>
                </a:lnTo>
                <a:lnTo>
                  <a:pt x="1652777" y="556260"/>
                </a:lnTo>
                <a:lnTo>
                  <a:pt x="1667421" y="556260"/>
                </a:lnTo>
                <a:lnTo>
                  <a:pt x="1666151" y="558800"/>
                </a:lnTo>
                <a:lnTo>
                  <a:pt x="1665232" y="560070"/>
                </a:lnTo>
                <a:close/>
              </a:path>
              <a:path w="1681479" h="814070">
                <a:moveTo>
                  <a:pt x="32109" y="560070"/>
                </a:moveTo>
                <a:lnTo>
                  <a:pt x="31305" y="560070"/>
                </a:lnTo>
                <a:lnTo>
                  <a:pt x="31127" y="558800"/>
                </a:lnTo>
                <a:lnTo>
                  <a:pt x="32109" y="560070"/>
                </a:lnTo>
                <a:close/>
              </a:path>
              <a:path w="1681479" h="814070">
                <a:moveTo>
                  <a:pt x="774829" y="805179"/>
                </a:moveTo>
                <a:lnTo>
                  <a:pt x="761365" y="805179"/>
                </a:lnTo>
                <a:lnTo>
                  <a:pt x="769835" y="797560"/>
                </a:lnTo>
                <a:lnTo>
                  <a:pt x="757129" y="792293"/>
                </a:lnTo>
                <a:lnTo>
                  <a:pt x="692912" y="596900"/>
                </a:lnTo>
                <a:lnTo>
                  <a:pt x="1584947" y="596900"/>
                </a:lnTo>
                <a:lnTo>
                  <a:pt x="1589938" y="595629"/>
                </a:lnTo>
                <a:lnTo>
                  <a:pt x="1589620" y="595629"/>
                </a:lnTo>
                <a:lnTo>
                  <a:pt x="1594523" y="594360"/>
                </a:lnTo>
                <a:lnTo>
                  <a:pt x="1598714" y="594360"/>
                </a:lnTo>
                <a:lnTo>
                  <a:pt x="1603438" y="593089"/>
                </a:lnTo>
                <a:lnTo>
                  <a:pt x="1603146" y="593089"/>
                </a:lnTo>
                <a:lnTo>
                  <a:pt x="1607769" y="590550"/>
                </a:lnTo>
                <a:lnTo>
                  <a:pt x="1607477" y="590550"/>
                </a:lnTo>
                <a:lnTo>
                  <a:pt x="1611998" y="589279"/>
                </a:lnTo>
                <a:lnTo>
                  <a:pt x="1611706" y="589279"/>
                </a:lnTo>
                <a:lnTo>
                  <a:pt x="1616113" y="588010"/>
                </a:lnTo>
                <a:lnTo>
                  <a:pt x="1615833" y="588010"/>
                </a:lnTo>
                <a:lnTo>
                  <a:pt x="1620126" y="585470"/>
                </a:lnTo>
                <a:lnTo>
                  <a:pt x="1619859" y="585470"/>
                </a:lnTo>
                <a:lnTo>
                  <a:pt x="1624025" y="582929"/>
                </a:lnTo>
                <a:lnTo>
                  <a:pt x="1623771" y="582929"/>
                </a:lnTo>
                <a:lnTo>
                  <a:pt x="1627809" y="580389"/>
                </a:lnTo>
                <a:lnTo>
                  <a:pt x="1627555" y="580389"/>
                </a:lnTo>
                <a:lnTo>
                  <a:pt x="1631454" y="577850"/>
                </a:lnTo>
                <a:lnTo>
                  <a:pt x="1631213" y="577850"/>
                </a:lnTo>
                <a:lnTo>
                  <a:pt x="1634972" y="575310"/>
                </a:lnTo>
                <a:lnTo>
                  <a:pt x="1634744" y="575310"/>
                </a:lnTo>
                <a:lnTo>
                  <a:pt x="1638350" y="572770"/>
                </a:lnTo>
                <a:lnTo>
                  <a:pt x="1638134" y="572770"/>
                </a:lnTo>
                <a:lnTo>
                  <a:pt x="1641589" y="568960"/>
                </a:lnTo>
                <a:lnTo>
                  <a:pt x="1641373" y="568960"/>
                </a:lnTo>
                <a:lnTo>
                  <a:pt x="1644675" y="566420"/>
                </a:lnTo>
                <a:lnTo>
                  <a:pt x="1644472" y="566420"/>
                </a:lnTo>
                <a:lnTo>
                  <a:pt x="1647596" y="562610"/>
                </a:lnTo>
                <a:lnTo>
                  <a:pt x="1647405" y="562610"/>
                </a:lnTo>
                <a:lnTo>
                  <a:pt x="1650365" y="558800"/>
                </a:lnTo>
                <a:lnTo>
                  <a:pt x="1650174" y="560070"/>
                </a:lnTo>
                <a:lnTo>
                  <a:pt x="1665232" y="560070"/>
                </a:lnTo>
                <a:lnTo>
                  <a:pt x="1663395" y="562610"/>
                </a:lnTo>
                <a:lnTo>
                  <a:pt x="1660436" y="566420"/>
                </a:lnTo>
                <a:lnTo>
                  <a:pt x="1657299" y="571500"/>
                </a:lnTo>
                <a:lnTo>
                  <a:pt x="1653971" y="575310"/>
                </a:lnTo>
                <a:lnTo>
                  <a:pt x="1650466" y="577850"/>
                </a:lnTo>
                <a:lnTo>
                  <a:pt x="1646783" y="581660"/>
                </a:lnTo>
                <a:lnTo>
                  <a:pt x="1642948" y="585470"/>
                </a:lnTo>
                <a:lnTo>
                  <a:pt x="1638947" y="588010"/>
                </a:lnTo>
                <a:lnTo>
                  <a:pt x="1634794" y="591820"/>
                </a:lnTo>
                <a:lnTo>
                  <a:pt x="1630489" y="594360"/>
                </a:lnTo>
                <a:lnTo>
                  <a:pt x="1626057" y="596900"/>
                </a:lnTo>
                <a:lnTo>
                  <a:pt x="1621485" y="599439"/>
                </a:lnTo>
                <a:lnTo>
                  <a:pt x="1616798" y="600710"/>
                </a:lnTo>
                <a:lnTo>
                  <a:pt x="707707" y="600710"/>
                </a:lnTo>
                <a:lnTo>
                  <a:pt x="701675" y="609600"/>
                </a:lnTo>
                <a:lnTo>
                  <a:pt x="710625" y="609600"/>
                </a:lnTo>
                <a:lnTo>
                  <a:pt x="774829" y="805179"/>
                </a:lnTo>
                <a:close/>
              </a:path>
              <a:path w="1681479" h="814070">
                <a:moveTo>
                  <a:pt x="101269" y="596900"/>
                </a:moveTo>
                <a:lnTo>
                  <a:pt x="96532" y="596900"/>
                </a:lnTo>
                <a:lnTo>
                  <a:pt x="96215" y="595629"/>
                </a:lnTo>
                <a:lnTo>
                  <a:pt x="101269" y="596900"/>
                </a:lnTo>
                <a:close/>
              </a:path>
              <a:path w="1681479" h="814070">
                <a:moveTo>
                  <a:pt x="1584947" y="596900"/>
                </a:moveTo>
                <a:lnTo>
                  <a:pt x="1580210" y="596900"/>
                </a:lnTo>
                <a:lnTo>
                  <a:pt x="1585264" y="595629"/>
                </a:lnTo>
                <a:lnTo>
                  <a:pt x="1584947" y="596900"/>
                </a:lnTo>
                <a:close/>
              </a:path>
              <a:path w="1681479" h="814070">
                <a:moveTo>
                  <a:pt x="710625" y="609600"/>
                </a:moveTo>
                <a:lnTo>
                  <a:pt x="701675" y="609600"/>
                </a:lnTo>
                <a:lnTo>
                  <a:pt x="707707" y="600710"/>
                </a:lnTo>
                <a:lnTo>
                  <a:pt x="710625" y="609600"/>
                </a:lnTo>
                <a:close/>
              </a:path>
              <a:path w="1681479" h="814070">
                <a:moveTo>
                  <a:pt x="1581010" y="609600"/>
                </a:moveTo>
                <a:lnTo>
                  <a:pt x="710625" y="609600"/>
                </a:lnTo>
                <a:lnTo>
                  <a:pt x="707707" y="600710"/>
                </a:lnTo>
                <a:lnTo>
                  <a:pt x="1616798" y="600710"/>
                </a:lnTo>
                <a:lnTo>
                  <a:pt x="1611985" y="603250"/>
                </a:lnTo>
                <a:lnTo>
                  <a:pt x="1591691" y="608329"/>
                </a:lnTo>
                <a:lnTo>
                  <a:pt x="1586395" y="608329"/>
                </a:lnTo>
                <a:lnTo>
                  <a:pt x="1581010" y="609600"/>
                </a:lnTo>
                <a:close/>
              </a:path>
              <a:path w="1681479" h="814070">
                <a:moveTo>
                  <a:pt x="761365" y="805179"/>
                </a:moveTo>
                <a:lnTo>
                  <a:pt x="757129" y="792293"/>
                </a:lnTo>
                <a:lnTo>
                  <a:pt x="769835" y="797560"/>
                </a:lnTo>
                <a:lnTo>
                  <a:pt x="761365" y="80517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96480" y="3683495"/>
            <a:ext cx="14490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开门发</a:t>
            </a:r>
            <a:r>
              <a:rPr dirty="0" sz="2800" spc="-1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9460" y="2488069"/>
            <a:ext cx="2877820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716280">
              <a:lnSpc>
                <a:spcPct val="150000"/>
              </a:lnSpc>
              <a:spcBef>
                <a:spcPts val="100"/>
              </a:spcBef>
            </a:pPr>
            <a:r>
              <a:rPr dirty="0" sz="2800" b="1">
                <a:latin typeface="华文楷体"/>
                <a:cs typeface="华文楷体"/>
              </a:rPr>
              <a:t>闭合电路的</a:t>
            </a:r>
            <a:r>
              <a:rPr dirty="0" sz="2800" spc="-5" b="1">
                <a:latin typeface="华文楷体"/>
                <a:cs typeface="华文楷体"/>
              </a:rPr>
              <a:t>一 </a:t>
            </a:r>
            <a:r>
              <a:rPr dirty="0" sz="2800" b="1">
                <a:latin typeface="华文楷体"/>
                <a:cs typeface="华文楷体"/>
              </a:rPr>
              <a:t>部分导体在磁场</a:t>
            </a:r>
            <a:r>
              <a:rPr dirty="0" sz="2800" spc="-5" b="1">
                <a:latin typeface="华文楷体"/>
                <a:cs typeface="华文楷体"/>
              </a:rPr>
              <a:t>中 </a:t>
            </a:r>
            <a:r>
              <a:rPr dirty="0" sz="2800" b="1">
                <a:latin typeface="华文楷体"/>
                <a:cs typeface="华文楷体"/>
              </a:rPr>
              <a:t>做切割磁感线的</a:t>
            </a:r>
            <a:r>
              <a:rPr dirty="0" sz="2800" spc="-5" b="1">
                <a:latin typeface="华文楷体"/>
                <a:cs typeface="华文楷体"/>
              </a:rPr>
              <a:t>运 </a:t>
            </a:r>
            <a:r>
              <a:rPr dirty="0" sz="2800" b="1">
                <a:latin typeface="华文楷体"/>
                <a:cs typeface="华文楷体"/>
              </a:rPr>
              <a:t>动时，导体中就</a:t>
            </a:r>
            <a:r>
              <a:rPr dirty="0" sz="2800" spc="-5" b="1">
                <a:latin typeface="华文楷体"/>
                <a:cs typeface="华文楷体"/>
              </a:rPr>
              <a:t>会 </a:t>
            </a:r>
            <a:r>
              <a:rPr dirty="0" sz="2800" b="1">
                <a:latin typeface="华文楷体"/>
                <a:cs typeface="华文楷体"/>
              </a:rPr>
              <a:t>产生感应电流</a:t>
            </a:r>
            <a:r>
              <a:rPr dirty="0" sz="2800" spc="-10" b="1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3031" y="1750428"/>
            <a:ext cx="23139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2709B6"/>
                </a:solidFill>
                <a:latin typeface="华文楷体"/>
                <a:cs typeface="华文楷体"/>
              </a:rPr>
              <a:t>知识回顾</a:t>
            </a:r>
            <a:r>
              <a:rPr dirty="0" sz="3600" spc="-5" b="1">
                <a:solidFill>
                  <a:srgbClr val="2709B6"/>
                </a:solidFill>
                <a:latin typeface="华文楷体"/>
                <a:cs typeface="华文楷体"/>
              </a:rPr>
              <a:t>：</a:t>
            </a:r>
            <a:endParaRPr sz="36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5267" y="2657855"/>
            <a:ext cx="3531107" cy="282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0235" y="2375916"/>
            <a:ext cx="3008376" cy="3212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01284" y="1595564"/>
            <a:ext cx="10928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华文楷体"/>
                <a:cs typeface="华文楷体"/>
              </a:rPr>
              <a:t>磁生</a:t>
            </a:r>
            <a:r>
              <a:rPr dirty="0" sz="2800" spc="-1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16396" y="2156460"/>
            <a:ext cx="2991611" cy="1766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05728" y="3982211"/>
            <a:ext cx="3002279" cy="1726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9270" y="2485783"/>
            <a:ext cx="3689985" cy="828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奥斯特发现了电流的磁效</a:t>
            </a:r>
            <a:r>
              <a:rPr dirty="0" sz="2400" spc="-5" b="1">
                <a:latin typeface="华文楷体"/>
                <a:cs typeface="华文楷体"/>
              </a:rPr>
              <a:t>应</a:t>
            </a:r>
            <a:endParaRPr sz="2400">
              <a:latin typeface="华文楷体"/>
              <a:cs typeface="华文楷体"/>
            </a:endParaRPr>
          </a:p>
          <a:p>
            <a:pPr marL="1879600">
              <a:lnSpc>
                <a:spcPct val="100000"/>
              </a:lnSpc>
              <a:spcBef>
                <a:spcPts val="80"/>
              </a:spcBef>
            </a:pPr>
            <a:r>
              <a:rPr dirty="0" sz="2800">
                <a:latin typeface="华文楷体"/>
                <a:cs typeface="华文楷体"/>
              </a:rPr>
              <a:t>——</a:t>
            </a:r>
            <a:r>
              <a:rPr dirty="0" sz="2800" b="1">
                <a:latin typeface="华文楷体"/>
                <a:cs typeface="华文楷体"/>
              </a:rPr>
              <a:t>电生</a:t>
            </a:r>
            <a:r>
              <a:rPr dirty="0" sz="2800" spc="-10" b="1">
                <a:latin typeface="华文楷体"/>
                <a:cs typeface="华文楷体"/>
              </a:rPr>
              <a:t>磁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5917" y="4077576"/>
            <a:ext cx="3848735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383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从电流磁效应的对称性角</a:t>
            </a:r>
            <a:r>
              <a:rPr dirty="0" sz="2400" spc="-5" b="1">
                <a:latin typeface="华文楷体"/>
                <a:cs typeface="华文楷体"/>
              </a:rPr>
              <a:t>度 </a:t>
            </a:r>
            <a:r>
              <a:rPr dirty="0" sz="2400" b="1">
                <a:latin typeface="华文楷体"/>
                <a:cs typeface="华文楷体"/>
              </a:rPr>
              <a:t>思</a:t>
            </a:r>
            <a:r>
              <a:rPr dirty="0" sz="2400" spc="-5" b="1">
                <a:latin typeface="华文楷体"/>
                <a:cs typeface="华文楷体"/>
              </a:rPr>
              <a:t>考</a:t>
            </a:r>
            <a:endParaRPr sz="2400">
              <a:latin typeface="华文楷体"/>
              <a:cs typeface="华文楷体"/>
            </a:endParaRPr>
          </a:p>
          <a:p>
            <a:pPr marL="2057400">
              <a:lnSpc>
                <a:spcPts val="3315"/>
              </a:lnSpc>
            </a:pPr>
            <a:r>
              <a:rPr dirty="0" sz="2800">
                <a:latin typeface="华文楷体"/>
                <a:cs typeface="华文楷体"/>
              </a:rPr>
              <a:t>——</a:t>
            </a:r>
            <a:r>
              <a:rPr dirty="0" sz="2800" b="1">
                <a:latin typeface="华文楷体"/>
                <a:cs typeface="华文楷体"/>
              </a:rPr>
              <a:t>磁生</a:t>
            </a:r>
            <a:r>
              <a:rPr dirty="0" sz="2800" spc="-10" b="1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2764" y="2430779"/>
            <a:ext cx="2814828" cy="254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4700" y="201385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96" y="0"/>
                </a:lnTo>
              </a:path>
            </a:pathLst>
          </a:custGeom>
          <a:ln w="36144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02635" y="1743455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0755" y="1967483"/>
            <a:ext cx="247015" cy="245745"/>
          </a:xfrm>
          <a:custGeom>
            <a:avLst/>
            <a:gdLst/>
            <a:ahLst/>
            <a:cxnLst/>
            <a:rect l="l" t="t" r="r" b="b"/>
            <a:pathLst>
              <a:path w="247014" h="245744">
                <a:moveTo>
                  <a:pt x="0" y="0"/>
                </a:moveTo>
                <a:lnTo>
                  <a:pt x="246887" y="0"/>
                </a:lnTo>
                <a:lnTo>
                  <a:pt x="246887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83950" y="1420825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划时代的发现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61747" y="2215578"/>
            <a:ext cx="3312160" cy="3268979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just" marL="12700" marR="5080" indent="817880">
              <a:lnSpc>
                <a:spcPct val="151300"/>
              </a:lnSpc>
              <a:spcBef>
                <a:spcPts val="225"/>
              </a:spcBef>
            </a:pP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法拉第</a:t>
            </a:r>
            <a:r>
              <a:rPr dirty="0" sz="2800">
                <a:latin typeface="华文楷体"/>
                <a:cs typeface="华文楷体"/>
              </a:rPr>
              <a:t>历经</a:t>
            </a:r>
            <a:r>
              <a:rPr dirty="0" sz="2800" spc="-5">
                <a:latin typeface="华文楷体"/>
                <a:cs typeface="华文楷体"/>
              </a:rPr>
              <a:t>10年 </a:t>
            </a:r>
            <a:r>
              <a:rPr dirty="0" sz="2800">
                <a:latin typeface="华文楷体"/>
                <a:cs typeface="华文楷体"/>
              </a:rPr>
              <a:t>领悟到，“磁生电</a:t>
            </a:r>
            <a:r>
              <a:rPr dirty="0" sz="2800" spc="-5">
                <a:latin typeface="华文楷体"/>
                <a:cs typeface="华文楷体"/>
              </a:rPr>
              <a:t>”  </a:t>
            </a:r>
            <a:r>
              <a:rPr dirty="0" sz="2800">
                <a:latin typeface="华文楷体"/>
                <a:cs typeface="华文楷体"/>
              </a:rPr>
              <a:t>是一种在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变化</a:t>
            </a:r>
            <a:r>
              <a:rPr dirty="0" sz="2800">
                <a:latin typeface="华文楷体"/>
                <a:cs typeface="华文楷体"/>
              </a:rPr>
              <a:t>、</a:t>
            </a:r>
            <a:r>
              <a:rPr dirty="0" sz="2800" b="1">
                <a:solidFill>
                  <a:srgbClr val="FF0000"/>
                </a:solidFill>
                <a:latin typeface="华文楷体"/>
                <a:cs typeface="华文楷体"/>
              </a:rPr>
              <a:t>运</a:t>
            </a:r>
            <a:r>
              <a:rPr dirty="0" sz="2800" spc="-10" b="1">
                <a:solidFill>
                  <a:srgbClr val="FF0000"/>
                </a:solidFill>
                <a:latin typeface="华文楷体"/>
                <a:cs typeface="华文楷体"/>
              </a:rPr>
              <a:t>动 </a:t>
            </a:r>
            <a:r>
              <a:rPr dirty="0" sz="2800">
                <a:latin typeface="华文楷体"/>
                <a:cs typeface="华文楷体"/>
              </a:rPr>
              <a:t>的过程中才能出现</a:t>
            </a:r>
            <a:r>
              <a:rPr dirty="0" sz="2800" spc="-5">
                <a:latin typeface="华文楷体"/>
                <a:cs typeface="华文楷体"/>
              </a:rPr>
              <a:t>的 </a:t>
            </a:r>
            <a:r>
              <a:rPr dirty="0" sz="2800">
                <a:latin typeface="华文楷体"/>
                <a:cs typeface="华文楷体"/>
              </a:rPr>
              <a:t>效应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56204" y="4347971"/>
            <a:ext cx="1842516" cy="1114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92971" y="5438305"/>
            <a:ext cx="2463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法拉第用过的线圈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8771" y="3921734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法拉第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83051" y="2252472"/>
            <a:ext cx="1990344" cy="1748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2025-04-19T13:48:27Z</dcterms:created>
  <dcterms:modified xsi:type="dcterms:W3CDTF">2025-04-19T13:48:27Z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